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59" r:id="rId5"/>
    <p:sldId id="257" r:id="rId6"/>
    <p:sldId id="263" r:id="rId7"/>
    <p:sldId id="262" r:id="rId8"/>
    <p:sldId id="264" r:id="rId9"/>
    <p:sldId id="266" r:id="rId10"/>
    <p:sldId id="267" r:id="rId11"/>
    <p:sldId id="269" r:id="rId12"/>
    <p:sldId id="270" r:id="rId13"/>
    <p:sldId id="271" r:id="rId14"/>
    <p:sldId id="272" r:id="rId15"/>
    <p:sldId id="273" r:id="rId16"/>
    <p:sldId id="275" r:id="rId17"/>
    <p:sldId id="276" r:id="rId18"/>
    <p:sldId id="277"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E9A7B-34B3-0043-A77C-96973B2A471D}" v="34" dt="2025-04-13T19:34:29.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110" d="100"/>
          <a:sy n="110"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6/3/25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6/3/25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6/3/25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6/3/25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6/3/25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4MwQcm4eH18?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r_vhBMWWnBE?list=PLeSjQNUK_kinZyzXeZhdzcdeaK4YxYNs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oHowqKYSXNI?list=PLEKZKgEsQU4odDOamfj7mC8u71vG4A48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EpFgctMlJ7k?list=PL8DF504CDE7860A2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5WojNaU4-kI?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M53zGfU24uU?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pJPztEjzf6s?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aME0qvhZ37o?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qDQpZT3GhDg?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oMnZgykH1Bk?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60UcUtDB8rA?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8hnFpLeeCT0?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5Bo3f_9hLkQ?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B4CB-DFBC-D802-3732-0078413F767A}"/>
              </a:ext>
            </a:extLst>
          </p:cNvPr>
          <p:cNvSpPr>
            <a:spLocks noGrp="1"/>
          </p:cNvSpPr>
          <p:nvPr>
            <p:ph type="ctrTitle"/>
          </p:nvPr>
        </p:nvSpPr>
        <p:spPr/>
        <p:txBody>
          <a:bodyPr/>
          <a:lstStyle/>
          <a:p>
            <a:r>
              <a:rPr lang="en-NL" dirty="0"/>
              <a:t>Cultuur van het Moderne</a:t>
            </a:r>
          </a:p>
        </p:txBody>
      </p:sp>
      <p:sp>
        <p:nvSpPr>
          <p:cNvPr id="3" name="Subtitle 2">
            <a:extLst>
              <a:ext uri="{FF2B5EF4-FFF2-40B4-BE49-F238E27FC236}">
                <a16:creationId xmlns:a16="http://schemas.microsoft.com/office/drawing/2014/main" id="{7E5B6712-D9DE-B9A5-7002-EFC63193A086}"/>
              </a:ext>
            </a:extLst>
          </p:cNvPr>
          <p:cNvSpPr>
            <a:spLocks noGrp="1"/>
          </p:cNvSpPr>
          <p:nvPr>
            <p:ph type="subTitle" idx="1"/>
          </p:nvPr>
        </p:nvSpPr>
        <p:spPr/>
        <p:txBody>
          <a:bodyPr/>
          <a:lstStyle/>
          <a:p>
            <a:r>
              <a:rPr lang="en-NL" dirty="0"/>
              <a:t>H8 | Muziek</a:t>
            </a:r>
          </a:p>
        </p:txBody>
      </p:sp>
    </p:spTree>
    <p:extLst>
      <p:ext uri="{BB962C8B-B14F-4D97-AF65-F5344CB8AC3E}">
        <p14:creationId xmlns:p14="http://schemas.microsoft.com/office/powerpoint/2010/main" val="2984305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07A65-4C6C-7EEA-C796-E492EE16E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9E4FC9-E781-84D9-0653-94301831C7B7}"/>
              </a:ext>
            </a:extLst>
          </p:cNvPr>
          <p:cNvSpPr>
            <a:spLocks noGrp="1"/>
          </p:cNvSpPr>
          <p:nvPr>
            <p:ph type="title"/>
          </p:nvPr>
        </p:nvSpPr>
        <p:spPr/>
        <p:txBody>
          <a:bodyPr/>
          <a:lstStyle/>
          <a:p>
            <a:r>
              <a:rPr lang="en-NL" dirty="0"/>
              <a:t>Worksongs</a:t>
            </a:r>
          </a:p>
        </p:txBody>
      </p:sp>
      <p:sp>
        <p:nvSpPr>
          <p:cNvPr id="3" name="Content Placeholder 2">
            <a:extLst>
              <a:ext uri="{FF2B5EF4-FFF2-40B4-BE49-F238E27FC236}">
                <a16:creationId xmlns:a16="http://schemas.microsoft.com/office/drawing/2014/main" id="{B5588CCA-C9EA-F570-093E-C0EC9CE1B770}"/>
              </a:ext>
            </a:extLst>
          </p:cNvPr>
          <p:cNvSpPr>
            <a:spLocks noGrp="1"/>
          </p:cNvSpPr>
          <p:nvPr>
            <p:ph idx="1"/>
          </p:nvPr>
        </p:nvSpPr>
        <p:spPr>
          <a:xfrm>
            <a:off x="1371600" y="1619479"/>
            <a:ext cx="9601200" cy="4737253"/>
          </a:xfrm>
        </p:spPr>
        <p:txBody>
          <a:bodyPr>
            <a:normAutofit/>
          </a:bodyPr>
          <a:lstStyle/>
          <a:p>
            <a:r>
              <a:rPr lang="en-GB" dirty="0" err="1"/>
              <a:t>Werkliederen</a:t>
            </a:r>
            <a:r>
              <a:rPr lang="en-GB" dirty="0"/>
              <a:t> </a:t>
            </a:r>
            <a:r>
              <a:rPr lang="en-GB" dirty="0" err="1"/>
              <a:t>gezongen</a:t>
            </a:r>
            <a:r>
              <a:rPr lang="en-GB" dirty="0"/>
              <a:t> door </a:t>
            </a:r>
            <a:r>
              <a:rPr lang="en-GB" dirty="0" err="1"/>
              <a:t>slaven</a:t>
            </a:r>
            <a:r>
              <a:rPr lang="en-GB" dirty="0"/>
              <a:t> </a:t>
            </a:r>
            <a:r>
              <a:rPr lang="en-GB" dirty="0" err="1"/>
              <a:t>tijdens</a:t>
            </a:r>
            <a:r>
              <a:rPr lang="en-GB" dirty="0"/>
              <a:t> het </a:t>
            </a:r>
            <a:r>
              <a:rPr lang="en-GB" dirty="0" err="1"/>
              <a:t>werk</a:t>
            </a:r>
            <a:r>
              <a:rPr lang="en-GB" dirty="0"/>
              <a:t>. Om het </a:t>
            </a:r>
            <a:r>
              <a:rPr lang="en-GB" dirty="0" err="1"/>
              <a:t>werk</a:t>
            </a:r>
            <a:r>
              <a:rPr lang="en-GB" dirty="0"/>
              <a:t> </a:t>
            </a:r>
            <a:r>
              <a:rPr lang="en-GB" dirty="0" err="1"/>
              <a:t>te</a:t>
            </a:r>
            <a:r>
              <a:rPr lang="en-GB" dirty="0"/>
              <a:t> </a:t>
            </a:r>
            <a:r>
              <a:rPr lang="en-GB" dirty="0" err="1"/>
              <a:t>verlichten</a:t>
            </a:r>
            <a:r>
              <a:rPr lang="en-GB" dirty="0"/>
              <a:t> </a:t>
            </a:r>
            <a:r>
              <a:rPr lang="en-GB" dirty="0" err="1"/>
              <a:t>komen</a:t>
            </a:r>
            <a:r>
              <a:rPr lang="en-GB" dirty="0"/>
              <a:t> het </a:t>
            </a:r>
            <a:r>
              <a:rPr lang="en-GB" dirty="0" err="1"/>
              <a:t>ritme</a:t>
            </a:r>
            <a:r>
              <a:rPr lang="en-GB" dirty="0"/>
              <a:t> </a:t>
            </a:r>
            <a:r>
              <a:rPr lang="en-GB" dirty="0" err="1"/>
              <a:t>en</a:t>
            </a:r>
            <a:r>
              <a:rPr lang="en-GB" dirty="0"/>
              <a:t> tempo van de </a:t>
            </a:r>
            <a:r>
              <a:rPr lang="en-GB" dirty="0" err="1"/>
              <a:t>liederen</a:t>
            </a:r>
            <a:r>
              <a:rPr lang="en-GB" dirty="0"/>
              <a:t> </a:t>
            </a:r>
            <a:r>
              <a:rPr lang="en-GB" dirty="0" err="1"/>
              <a:t>overeen</a:t>
            </a:r>
            <a:r>
              <a:rPr lang="en-GB" dirty="0"/>
              <a:t> met de </a:t>
            </a:r>
            <a:r>
              <a:rPr lang="en-GB" dirty="0" err="1"/>
              <a:t>lichaamsbewegingen</a:t>
            </a:r>
            <a:r>
              <a:rPr lang="en-GB" dirty="0"/>
              <a:t>. </a:t>
            </a:r>
            <a:endParaRPr lang="en-NL" dirty="0"/>
          </a:p>
        </p:txBody>
      </p:sp>
      <p:pic>
        <p:nvPicPr>
          <p:cNvPr id="4" name="Online Media 3" descr="Call &amp; Response. Work song - Prision song (1966)">
            <a:hlinkClick r:id="" action="ppaction://media"/>
            <a:extLst>
              <a:ext uri="{FF2B5EF4-FFF2-40B4-BE49-F238E27FC236}">
                <a16:creationId xmlns:a16="http://schemas.microsoft.com/office/drawing/2014/main" id="{B9635E87-DEDA-AE89-64B5-8AC1C0583ED8}"/>
              </a:ext>
            </a:extLst>
          </p:cNvPr>
          <p:cNvPicPr>
            <a:picLocks noRot="1" noChangeAspect="1"/>
          </p:cNvPicPr>
          <p:nvPr>
            <a:videoFile r:link="rId1"/>
          </p:nvPr>
        </p:nvPicPr>
        <p:blipFill>
          <a:blip r:embed="rId3"/>
          <a:stretch>
            <a:fillRect/>
          </a:stretch>
        </p:blipFill>
        <p:spPr>
          <a:xfrm>
            <a:off x="3495407" y="2678706"/>
            <a:ext cx="5353586" cy="4015190"/>
          </a:xfrm>
          <a:prstGeom prst="rect">
            <a:avLst/>
          </a:prstGeom>
        </p:spPr>
      </p:pic>
    </p:spTree>
    <p:extLst>
      <p:ext uri="{BB962C8B-B14F-4D97-AF65-F5344CB8AC3E}">
        <p14:creationId xmlns:p14="http://schemas.microsoft.com/office/powerpoint/2010/main" val="133799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109FD-A6C9-C163-41B7-33765C0F3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2DBDD-016D-6F6A-80DE-4774A8240851}"/>
              </a:ext>
            </a:extLst>
          </p:cNvPr>
          <p:cNvSpPr>
            <a:spLocks noGrp="1"/>
          </p:cNvSpPr>
          <p:nvPr>
            <p:ph type="title"/>
          </p:nvPr>
        </p:nvSpPr>
        <p:spPr/>
        <p:txBody>
          <a:bodyPr/>
          <a:lstStyle/>
          <a:p>
            <a:r>
              <a:rPr lang="en-NL" dirty="0"/>
              <a:t>Spirituals</a:t>
            </a:r>
          </a:p>
        </p:txBody>
      </p:sp>
      <p:sp>
        <p:nvSpPr>
          <p:cNvPr id="3" name="Content Placeholder 2">
            <a:extLst>
              <a:ext uri="{FF2B5EF4-FFF2-40B4-BE49-F238E27FC236}">
                <a16:creationId xmlns:a16="http://schemas.microsoft.com/office/drawing/2014/main" id="{AC818BAE-1242-ECDE-E210-5FB379F7B2D9}"/>
              </a:ext>
            </a:extLst>
          </p:cNvPr>
          <p:cNvSpPr>
            <a:spLocks noGrp="1"/>
          </p:cNvSpPr>
          <p:nvPr>
            <p:ph idx="1"/>
          </p:nvPr>
        </p:nvSpPr>
        <p:spPr>
          <a:xfrm>
            <a:off x="1371600" y="1619479"/>
            <a:ext cx="9601200" cy="4737253"/>
          </a:xfrm>
        </p:spPr>
        <p:txBody>
          <a:bodyPr>
            <a:normAutofit/>
          </a:bodyPr>
          <a:lstStyle/>
          <a:p>
            <a:r>
              <a:rPr lang="en-GB" dirty="0" err="1"/>
              <a:t>Religieus</a:t>
            </a:r>
            <a:r>
              <a:rPr lang="en-GB" dirty="0"/>
              <a:t> lied van de </a:t>
            </a:r>
            <a:r>
              <a:rPr lang="en-GB" dirty="0" err="1"/>
              <a:t>zwarte</a:t>
            </a:r>
            <a:r>
              <a:rPr lang="en-GB" dirty="0"/>
              <a:t> </a:t>
            </a:r>
            <a:r>
              <a:rPr lang="en-GB" dirty="0" err="1"/>
              <a:t>Amerikaanse</a:t>
            </a:r>
            <a:r>
              <a:rPr lang="en-GB" dirty="0"/>
              <a:t> </a:t>
            </a:r>
            <a:r>
              <a:rPr lang="en-GB" dirty="0" err="1"/>
              <a:t>bevolking</a:t>
            </a:r>
            <a:r>
              <a:rPr lang="en-GB" dirty="0"/>
              <a:t>. </a:t>
            </a:r>
            <a:r>
              <a:rPr lang="en-GB" dirty="0" err="1"/>
              <a:t>Ontstaan</a:t>
            </a:r>
            <a:r>
              <a:rPr lang="en-GB" dirty="0"/>
              <a:t> in de </a:t>
            </a:r>
            <a:r>
              <a:rPr lang="en-GB" dirty="0" err="1"/>
              <a:t>negentiende</a:t>
            </a:r>
            <a:r>
              <a:rPr lang="en-GB" dirty="0"/>
              <a:t> </a:t>
            </a:r>
            <a:r>
              <a:rPr lang="en-GB" dirty="0" err="1"/>
              <a:t>eeuw</a:t>
            </a:r>
            <a:r>
              <a:rPr lang="en-GB" dirty="0"/>
              <a:t> op de </a:t>
            </a:r>
            <a:r>
              <a:rPr lang="en-GB" dirty="0" err="1"/>
              <a:t>plantages</a:t>
            </a:r>
            <a:r>
              <a:rPr lang="en-GB" dirty="0"/>
              <a:t> </a:t>
            </a:r>
            <a:r>
              <a:rPr lang="en-GB" dirty="0" err="1"/>
              <a:t>waar</a:t>
            </a:r>
            <a:r>
              <a:rPr lang="en-GB" dirty="0"/>
              <a:t> de </a:t>
            </a:r>
            <a:r>
              <a:rPr lang="en-GB" dirty="0" err="1"/>
              <a:t>zwarte</a:t>
            </a:r>
            <a:r>
              <a:rPr lang="en-GB" dirty="0"/>
              <a:t> </a:t>
            </a:r>
            <a:r>
              <a:rPr lang="en-GB" dirty="0" err="1"/>
              <a:t>mensen</a:t>
            </a:r>
            <a:r>
              <a:rPr lang="en-GB" dirty="0"/>
              <a:t> </a:t>
            </a:r>
            <a:r>
              <a:rPr lang="en-GB" dirty="0" err="1"/>
              <a:t>als</a:t>
            </a:r>
            <a:r>
              <a:rPr lang="en-GB" dirty="0"/>
              <a:t> </a:t>
            </a:r>
            <a:r>
              <a:rPr lang="en-GB" dirty="0" err="1"/>
              <a:t>slaven</a:t>
            </a:r>
            <a:r>
              <a:rPr lang="en-GB" dirty="0"/>
              <a:t> </a:t>
            </a:r>
            <a:r>
              <a:rPr lang="en-GB" dirty="0" err="1"/>
              <a:t>werkten</a:t>
            </a:r>
            <a:r>
              <a:rPr lang="en-GB" dirty="0"/>
              <a:t> </a:t>
            </a:r>
            <a:r>
              <a:rPr lang="en-GB" dirty="0" err="1"/>
              <a:t>en</a:t>
            </a:r>
            <a:r>
              <a:rPr lang="en-GB" dirty="0"/>
              <a:t> </a:t>
            </a:r>
            <a:r>
              <a:rPr lang="en-GB" dirty="0" err="1"/>
              <a:t>beïnvloed</a:t>
            </a:r>
            <a:r>
              <a:rPr lang="en-GB" dirty="0"/>
              <a:t> door de </a:t>
            </a:r>
            <a:r>
              <a:rPr lang="en-GB" dirty="0" err="1"/>
              <a:t>psalmen</a:t>
            </a:r>
            <a:r>
              <a:rPr lang="en-GB" dirty="0"/>
              <a:t> van de </a:t>
            </a:r>
            <a:r>
              <a:rPr lang="en-GB" dirty="0" err="1"/>
              <a:t>witte</a:t>
            </a:r>
            <a:r>
              <a:rPr lang="en-GB" dirty="0"/>
              <a:t> </a:t>
            </a:r>
            <a:r>
              <a:rPr lang="en-GB" dirty="0" err="1"/>
              <a:t>bevolking</a:t>
            </a:r>
            <a:r>
              <a:rPr lang="en-GB" dirty="0"/>
              <a:t>. In </a:t>
            </a:r>
            <a:r>
              <a:rPr lang="en-GB" dirty="0" err="1"/>
              <a:t>vergelijking</a:t>
            </a:r>
            <a:r>
              <a:rPr lang="en-GB" dirty="0"/>
              <a:t> met de gospels </a:t>
            </a:r>
            <a:r>
              <a:rPr lang="en-GB" dirty="0" err="1"/>
              <a:t>ernstiger</a:t>
            </a:r>
            <a:r>
              <a:rPr lang="en-GB" dirty="0"/>
              <a:t> van toon </a:t>
            </a:r>
            <a:r>
              <a:rPr lang="en-GB" dirty="0" err="1"/>
              <a:t>en</a:t>
            </a:r>
            <a:r>
              <a:rPr lang="en-GB" dirty="0"/>
              <a:t> </a:t>
            </a:r>
            <a:r>
              <a:rPr lang="en-GB" dirty="0" err="1"/>
              <a:t>inhoud</a:t>
            </a:r>
            <a:r>
              <a:rPr lang="en-GB" dirty="0"/>
              <a:t>.</a:t>
            </a:r>
            <a:endParaRPr lang="en-NL" dirty="0"/>
          </a:p>
        </p:txBody>
      </p:sp>
      <p:pic>
        <p:nvPicPr>
          <p:cNvPr id="4" name="Online Media 3" descr="Negro Spiritual - Go down Moses">
            <a:hlinkClick r:id="" action="ppaction://media"/>
            <a:extLst>
              <a:ext uri="{FF2B5EF4-FFF2-40B4-BE49-F238E27FC236}">
                <a16:creationId xmlns:a16="http://schemas.microsoft.com/office/drawing/2014/main" id="{00551A4F-101B-21FF-99F5-5E7AB8E7687A}"/>
              </a:ext>
            </a:extLst>
          </p:cNvPr>
          <p:cNvPicPr>
            <a:picLocks noRot="1" noChangeAspect="1"/>
          </p:cNvPicPr>
          <p:nvPr>
            <a:videoFile r:link="rId1"/>
          </p:nvPr>
        </p:nvPicPr>
        <p:blipFill>
          <a:blip r:embed="rId3"/>
          <a:stretch>
            <a:fillRect/>
          </a:stretch>
        </p:blipFill>
        <p:spPr>
          <a:xfrm>
            <a:off x="4057651" y="2971206"/>
            <a:ext cx="4914900" cy="3686175"/>
          </a:xfrm>
          <a:prstGeom prst="rect">
            <a:avLst/>
          </a:prstGeom>
        </p:spPr>
      </p:pic>
    </p:spTree>
    <p:extLst>
      <p:ext uri="{BB962C8B-B14F-4D97-AF65-F5344CB8AC3E}">
        <p14:creationId xmlns:p14="http://schemas.microsoft.com/office/powerpoint/2010/main" val="397258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45859-7E70-365F-B656-77959C6FA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23538-80EC-39EC-D9F9-8BB3AEC60116}"/>
              </a:ext>
            </a:extLst>
          </p:cNvPr>
          <p:cNvSpPr>
            <a:spLocks noGrp="1"/>
          </p:cNvSpPr>
          <p:nvPr>
            <p:ph type="title"/>
          </p:nvPr>
        </p:nvSpPr>
        <p:spPr/>
        <p:txBody>
          <a:bodyPr/>
          <a:lstStyle/>
          <a:p>
            <a:r>
              <a:rPr lang="en-NL" dirty="0"/>
              <a:t>Blues</a:t>
            </a:r>
          </a:p>
        </p:txBody>
      </p:sp>
      <p:sp>
        <p:nvSpPr>
          <p:cNvPr id="3" name="Content Placeholder 2">
            <a:extLst>
              <a:ext uri="{FF2B5EF4-FFF2-40B4-BE49-F238E27FC236}">
                <a16:creationId xmlns:a16="http://schemas.microsoft.com/office/drawing/2014/main" id="{E690F7E1-145C-9FA7-26EF-23BB9E81463B}"/>
              </a:ext>
            </a:extLst>
          </p:cNvPr>
          <p:cNvSpPr>
            <a:spLocks noGrp="1"/>
          </p:cNvSpPr>
          <p:nvPr>
            <p:ph idx="1"/>
          </p:nvPr>
        </p:nvSpPr>
        <p:spPr>
          <a:xfrm>
            <a:off x="1371600" y="1619479"/>
            <a:ext cx="9601200" cy="4737253"/>
          </a:xfrm>
        </p:spPr>
        <p:txBody>
          <a:bodyPr>
            <a:normAutofit/>
          </a:bodyPr>
          <a:lstStyle/>
          <a:p>
            <a:r>
              <a:rPr lang="en-GB" dirty="0"/>
              <a:t>Een van de </a:t>
            </a:r>
            <a:r>
              <a:rPr lang="en-GB" dirty="0" err="1"/>
              <a:t>oudste</a:t>
            </a:r>
            <a:r>
              <a:rPr lang="en-GB" dirty="0"/>
              <a:t> </a:t>
            </a:r>
            <a:r>
              <a:rPr lang="en-GB" dirty="0" err="1"/>
              <a:t>vormen</a:t>
            </a:r>
            <a:r>
              <a:rPr lang="en-GB" dirty="0"/>
              <a:t> van </a:t>
            </a:r>
            <a:r>
              <a:rPr lang="en-GB" dirty="0" err="1"/>
              <a:t>zwarte</a:t>
            </a:r>
            <a:r>
              <a:rPr lang="en-GB" dirty="0"/>
              <a:t> </a:t>
            </a:r>
            <a:r>
              <a:rPr lang="en-GB" dirty="0" err="1"/>
              <a:t>Amerikaanse</a:t>
            </a:r>
            <a:r>
              <a:rPr lang="en-GB" dirty="0"/>
              <a:t> </a:t>
            </a:r>
            <a:r>
              <a:rPr lang="en-GB" dirty="0" err="1"/>
              <a:t>muziek</a:t>
            </a:r>
            <a:r>
              <a:rPr lang="en-GB" dirty="0"/>
              <a:t>, </a:t>
            </a:r>
            <a:r>
              <a:rPr lang="en-GB" dirty="0" err="1"/>
              <a:t>ontstaan</a:t>
            </a:r>
            <a:r>
              <a:rPr lang="en-GB" dirty="0"/>
              <a:t> </a:t>
            </a:r>
            <a:r>
              <a:rPr lang="en-GB" dirty="0" err="1"/>
              <a:t>tegen</a:t>
            </a:r>
            <a:r>
              <a:rPr lang="en-GB" dirty="0"/>
              <a:t> het </a:t>
            </a:r>
            <a:r>
              <a:rPr lang="en-GB" dirty="0" err="1"/>
              <a:t>einde</a:t>
            </a:r>
            <a:r>
              <a:rPr lang="en-GB" dirty="0"/>
              <a:t> van de </a:t>
            </a:r>
            <a:r>
              <a:rPr lang="en-GB" dirty="0" err="1"/>
              <a:t>negentiende</a:t>
            </a:r>
            <a:r>
              <a:rPr lang="en-GB" dirty="0"/>
              <a:t> </a:t>
            </a:r>
            <a:r>
              <a:rPr lang="en-GB" dirty="0" err="1"/>
              <a:t>eeuw</a:t>
            </a:r>
            <a:r>
              <a:rPr lang="en-GB" dirty="0"/>
              <a:t>. De blues </a:t>
            </a:r>
            <a:r>
              <a:rPr lang="en-GB" dirty="0" err="1"/>
              <a:t>kent</a:t>
            </a:r>
            <a:r>
              <a:rPr lang="en-GB" dirty="0"/>
              <a:t> </a:t>
            </a:r>
            <a:r>
              <a:rPr lang="en-GB" dirty="0" err="1"/>
              <a:t>vaste</a:t>
            </a:r>
            <a:r>
              <a:rPr lang="en-GB" dirty="0"/>
              <a:t> regels, </a:t>
            </a:r>
            <a:r>
              <a:rPr lang="en-GB" dirty="0" err="1"/>
              <a:t>zoals</a:t>
            </a:r>
            <a:r>
              <a:rPr lang="en-GB" dirty="0"/>
              <a:t> het </a:t>
            </a:r>
            <a:r>
              <a:rPr lang="en-GB" dirty="0" err="1"/>
              <a:t>twaalfmatig</a:t>
            </a:r>
            <a:r>
              <a:rPr lang="en-GB" dirty="0"/>
              <a:t> </a:t>
            </a:r>
            <a:r>
              <a:rPr lang="en-GB" dirty="0" err="1"/>
              <a:t>akkoordschema</a:t>
            </a:r>
            <a:r>
              <a:rPr lang="en-GB" dirty="0"/>
              <a:t>, het </a:t>
            </a:r>
            <a:r>
              <a:rPr lang="en-GB" dirty="0" err="1"/>
              <a:t>vaak</a:t>
            </a:r>
            <a:r>
              <a:rPr lang="en-GB" dirty="0"/>
              <a:t> </a:t>
            </a:r>
            <a:r>
              <a:rPr lang="en-GB" dirty="0" err="1"/>
              <a:t>slepende</a:t>
            </a:r>
            <a:r>
              <a:rPr lang="en-GB" dirty="0"/>
              <a:t> tempo, de </a:t>
            </a:r>
            <a:r>
              <a:rPr lang="en-GB" dirty="0" err="1"/>
              <a:t>drieregelige</a:t>
            </a:r>
            <a:r>
              <a:rPr lang="en-GB" dirty="0"/>
              <a:t> </a:t>
            </a:r>
            <a:r>
              <a:rPr lang="en-GB" dirty="0" err="1"/>
              <a:t>coupletten</a:t>
            </a:r>
            <a:r>
              <a:rPr lang="en-GB" dirty="0"/>
              <a:t> </a:t>
            </a:r>
            <a:r>
              <a:rPr lang="en-GB" dirty="0" err="1"/>
              <a:t>en</a:t>
            </a:r>
            <a:r>
              <a:rPr lang="en-GB" dirty="0"/>
              <a:t> de </a:t>
            </a:r>
            <a:r>
              <a:rPr lang="en-GB" dirty="0" err="1"/>
              <a:t>droevige</a:t>
            </a:r>
            <a:r>
              <a:rPr lang="en-GB" dirty="0"/>
              <a:t> </a:t>
            </a:r>
            <a:r>
              <a:rPr lang="en-GB" dirty="0" err="1"/>
              <a:t>inhoud</a:t>
            </a:r>
            <a:r>
              <a:rPr lang="en-GB" dirty="0"/>
              <a:t>.</a:t>
            </a:r>
            <a:endParaRPr lang="en-NL" dirty="0"/>
          </a:p>
        </p:txBody>
      </p:sp>
      <p:pic>
        <p:nvPicPr>
          <p:cNvPr id="4" name="Online Media 3" descr="Muddy Waters - Champagne &amp; Reefer">
            <a:hlinkClick r:id="" action="ppaction://media"/>
            <a:extLst>
              <a:ext uri="{FF2B5EF4-FFF2-40B4-BE49-F238E27FC236}">
                <a16:creationId xmlns:a16="http://schemas.microsoft.com/office/drawing/2014/main" id="{47035435-1CBF-DF38-4496-F6A7573508A5}"/>
              </a:ext>
            </a:extLst>
          </p:cNvPr>
          <p:cNvPicPr>
            <a:picLocks noRot="1" noChangeAspect="1"/>
          </p:cNvPicPr>
          <p:nvPr>
            <a:videoFile r:link="rId1"/>
          </p:nvPr>
        </p:nvPicPr>
        <p:blipFill>
          <a:blip r:embed="rId3"/>
          <a:stretch>
            <a:fillRect/>
          </a:stretch>
        </p:blipFill>
        <p:spPr>
          <a:xfrm>
            <a:off x="4240213" y="2900958"/>
            <a:ext cx="4760913" cy="3570685"/>
          </a:xfrm>
          <a:prstGeom prst="rect">
            <a:avLst/>
          </a:prstGeom>
        </p:spPr>
      </p:pic>
    </p:spTree>
    <p:extLst>
      <p:ext uri="{BB962C8B-B14F-4D97-AF65-F5344CB8AC3E}">
        <p14:creationId xmlns:p14="http://schemas.microsoft.com/office/powerpoint/2010/main" val="128591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03131-E6AA-3FCA-829A-ADDD1DF7D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BF430-0955-8081-C7D4-446E3AB5E701}"/>
              </a:ext>
            </a:extLst>
          </p:cNvPr>
          <p:cNvSpPr>
            <a:spLocks noGrp="1"/>
          </p:cNvSpPr>
          <p:nvPr>
            <p:ph type="title"/>
          </p:nvPr>
        </p:nvSpPr>
        <p:spPr/>
        <p:txBody>
          <a:bodyPr/>
          <a:lstStyle/>
          <a:p>
            <a:r>
              <a:rPr lang="en-NL" dirty="0"/>
              <a:t>Ragtime</a:t>
            </a:r>
          </a:p>
        </p:txBody>
      </p:sp>
      <p:sp>
        <p:nvSpPr>
          <p:cNvPr id="3" name="Content Placeholder 2">
            <a:extLst>
              <a:ext uri="{FF2B5EF4-FFF2-40B4-BE49-F238E27FC236}">
                <a16:creationId xmlns:a16="http://schemas.microsoft.com/office/drawing/2014/main" id="{AD051DAB-E279-3C51-64CD-691B552AF3A9}"/>
              </a:ext>
            </a:extLst>
          </p:cNvPr>
          <p:cNvSpPr>
            <a:spLocks noGrp="1"/>
          </p:cNvSpPr>
          <p:nvPr>
            <p:ph idx="1"/>
          </p:nvPr>
        </p:nvSpPr>
        <p:spPr>
          <a:xfrm>
            <a:off x="1371600" y="1619479"/>
            <a:ext cx="9601200" cy="4737253"/>
          </a:xfrm>
        </p:spPr>
        <p:txBody>
          <a:bodyPr>
            <a:normAutofit/>
          </a:bodyPr>
          <a:lstStyle/>
          <a:p>
            <a:r>
              <a:rPr lang="en-GB" dirty="0" err="1"/>
              <a:t>Gecomponeerde</a:t>
            </a:r>
            <a:r>
              <a:rPr lang="en-GB" dirty="0"/>
              <a:t> </a:t>
            </a:r>
            <a:r>
              <a:rPr lang="en-GB" dirty="0" err="1"/>
              <a:t>pianomuziek</a:t>
            </a:r>
            <a:r>
              <a:rPr lang="en-GB" dirty="0"/>
              <a:t> met in het </a:t>
            </a:r>
            <a:r>
              <a:rPr lang="en-GB" dirty="0" err="1"/>
              <a:t>ritme</a:t>
            </a:r>
            <a:r>
              <a:rPr lang="en-GB" dirty="0"/>
              <a:t> </a:t>
            </a:r>
            <a:r>
              <a:rPr lang="en-GB" dirty="0" err="1"/>
              <a:t>verrassende</a:t>
            </a:r>
            <a:r>
              <a:rPr lang="en-GB" dirty="0"/>
              <a:t> </a:t>
            </a:r>
            <a:r>
              <a:rPr lang="en-GB" dirty="0" err="1"/>
              <a:t>en</a:t>
            </a:r>
            <a:r>
              <a:rPr lang="en-GB" dirty="0"/>
              <a:t> </a:t>
            </a:r>
            <a:r>
              <a:rPr lang="en-GB" dirty="0" err="1"/>
              <a:t>afwijkende</a:t>
            </a:r>
            <a:r>
              <a:rPr lang="en-GB" dirty="0"/>
              <a:t> </a:t>
            </a:r>
            <a:r>
              <a:rPr lang="en-GB" dirty="0" err="1"/>
              <a:t>accenten</a:t>
            </a:r>
            <a:r>
              <a:rPr lang="en-GB" dirty="0"/>
              <a:t>. De </a:t>
            </a:r>
            <a:r>
              <a:rPr lang="en-GB" dirty="0" err="1"/>
              <a:t>begeleiding</a:t>
            </a:r>
            <a:r>
              <a:rPr lang="en-GB" dirty="0"/>
              <a:t> </a:t>
            </a:r>
            <a:r>
              <a:rPr lang="en-GB" dirty="0" err="1"/>
              <a:t>heeft</a:t>
            </a:r>
            <a:r>
              <a:rPr lang="en-GB" dirty="0"/>
              <a:t> </a:t>
            </a:r>
            <a:r>
              <a:rPr lang="en-GB" dirty="0" err="1"/>
              <a:t>een</a:t>
            </a:r>
            <a:r>
              <a:rPr lang="en-GB" dirty="0"/>
              <a:t> </a:t>
            </a:r>
            <a:r>
              <a:rPr lang="en-GB" dirty="0" err="1"/>
              <a:t>strak</a:t>
            </a:r>
            <a:r>
              <a:rPr lang="en-GB" dirty="0"/>
              <a:t> </a:t>
            </a:r>
            <a:r>
              <a:rPr lang="en-GB" dirty="0" err="1"/>
              <a:t>metrum</a:t>
            </a:r>
            <a:r>
              <a:rPr lang="en-GB" dirty="0"/>
              <a:t>, de </a:t>
            </a:r>
            <a:r>
              <a:rPr lang="en-GB" dirty="0" err="1"/>
              <a:t>melodie</a:t>
            </a:r>
            <a:r>
              <a:rPr lang="en-GB" dirty="0"/>
              <a:t> </a:t>
            </a:r>
            <a:r>
              <a:rPr lang="en-GB" dirty="0" err="1"/>
              <a:t>speelt</a:t>
            </a:r>
            <a:r>
              <a:rPr lang="en-GB" dirty="0"/>
              <a:t> </a:t>
            </a:r>
            <a:r>
              <a:rPr lang="en-GB" dirty="0" err="1"/>
              <a:t>hier</a:t>
            </a:r>
            <a:r>
              <a:rPr lang="en-GB" dirty="0"/>
              <a:t> </a:t>
            </a:r>
            <a:r>
              <a:rPr lang="en-GB" dirty="0" err="1"/>
              <a:t>tegenin</a:t>
            </a:r>
            <a:r>
              <a:rPr lang="en-GB" dirty="0"/>
              <a:t>. ‘Ragged time’ </a:t>
            </a:r>
            <a:r>
              <a:rPr lang="en-GB" dirty="0" err="1"/>
              <a:t>betekent</a:t>
            </a:r>
            <a:r>
              <a:rPr lang="en-GB" dirty="0"/>
              <a:t> ‘</a:t>
            </a:r>
            <a:r>
              <a:rPr lang="en-GB" dirty="0" err="1"/>
              <a:t>verscheurde</a:t>
            </a:r>
            <a:r>
              <a:rPr lang="en-GB" dirty="0"/>
              <a:t> </a:t>
            </a:r>
            <a:r>
              <a:rPr lang="en-GB" dirty="0" err="1"/>
              <a:t>maat</a:t>
            </a:r>
            <a:r>
              <a:rPr lang="en-GB" dirty="0"/>
              <a:t>’.</a:t>
            </a:r>
            <a:endParaRPr lang="en-NL" dirty="0"/>
          </a:p>
        </p:txBody>
      </p:sp>
      <p:pic>
        <p:nvPicPr>
          <p:cNvPr id="4" name="Online Media 3" descr="Scott Joplin - Peacherine Rag Piano Roll">
            <a:hlinkClick r:id="" action="ppaction://media"/>
            <a:extLst>
              <a:ext uri="{FF2B5EF4-FFF2-40B4-BE49-F238E27FC236}">
                <a16:creationId xmlns:a16="http://schemas.microsoft.com/office/drawing/2014/main" id="{1EE510F5-0607-50FF-ED6F-B7DA7890C18A}"/>
              </a:ext>
            </a:extLst>
          </p:cNvPr>
          <p:cNvPicPr>
            <a:picLocks noRot="1" noChangeAspect="1"/>
          </p:cNvPicPr>
          <p:nvPr>
            <a:videoFile r:link="rId1"/>
          </p:nvPr>
        </p:nvPicPr>
        <p:blipFill>
          <a:blip r:embed="rId3"/>
          <a:stretch>
            <a:fillRect/>
          </a:stretch>
        </p:blipFill>
        <p:spPr>
          <a:xfrm>
            <a:off x="3735330" y="2790252"/>
            <a:ext cx="5056130" cy="3792098"/>
          </a:xfrm>
          <a:prstGeom prst="rect">
            <a:avLst/>
          </a:prstGeom>
        </p:spPr>
      </p:pic>
    </p:spTree>
    <p:extLst>
      <p:ext uri="{BB962C8B-B14F-4D97-AF65-F5344CB8AC3E}">
        <p14:creationId xmlns:p14="http://schemas.microsoft.com/office/powerpoint/2010/main" val="266287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76CBA-EB96-7293-5BDC-0FE2E20629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328F5-BD3E-A0A2-B661-8E3ADBE9A065}"/>
              </a:ext>
            </a:extLst>
          </p:cNvPr>
          <p:cNvSpPr>
            <a:spLocks noGrp="1"/>
          </p:cNvSpPr>
          <p:nvPr>
            <p:ph idx="1"/>
          </p:nvPr>
        </p:nvSpPr>
        <p:spPr>
          <a:xfrm>
            <a:off x="1371600" y="363557"/>
            <a:ext cx="9601200" cy="5993175"/>
          </a:xfrm>
        </p:spPr>
        <p:txBody>
          <a:bodyPr>
            <a:normAutofit/>
          </a:bodyPr>
          <a:lstStyle/>
          <a:p>
            <a:r>
              <a:rPr lang="en-NL" sz="3000" dirty="0"/>
              <a:t>New Orleans Jazz - </a:t>
            </a:r>
            <a:r>
              <a:rPr lang="en-GB" sz="1700" dirty="0" err="1"/>
              <a:t>Muziek</a:t>
            </a:r>
            <a:r>
              <a:rPr lang="en-GB" sz="1700" dirty="0"/>
              <a:t> </a:t>
            </a:r>
            <a:r>
              <a:rPr lang="en-GB" sz="1700" dirty="0" err="1"/>
              <a:t>ontstaan</a:t>
            </a:r>
            <a:r>
              <a:rPr lang="en-GB" sz="1700" dirty="0"/>
              <a:t> in New Orleans </a:t>
            </a:r>
            <a:r>
              <a:rPr lang="en-GB" sz="1700" dirty="0" err="1"/>
              <a:t>tussen</a:t>
            </a:r>
            <a:r>
              <a:rPr lang="en-GB" sz="1700" dirty="0"/>
              <a:t> 1900 </a:t>
            </a:r>
            <a:r>
              <a:rPr lang="en-GB" sz="1700" dirty="0" err="1"/>
              <a:t>en</a:t>
            </a:r>
            <a:r>
              <a:rPr lang="en-GB" sz="1700" dirty="0"/>
              <a:t> 1920 door het </a:t>
            </a:r>
            <a:r>
              <a:rPr lang="en-GB" sz="1700" dirty="0" err="1"/>
              <a:t>samensmelten</a:t>
            </a:r>
            <a:r>
              <a:rPr lang="en-GB" sz="1700" dirty="0"/>
              <a:t> van </a:t>
            </a:r>
            <a:r>
              <a:rPr lang="en-GB" sz="1700" dirty="0" err="1"/>
              <a:t>witte</a:t>
            </a:r>
            <a:r>
              <a:rPr lang="en-GB" sz="1700" dirty="0"/>
              <a:t> </a:t>
            </a:r>
            <a:r>
              <a:rPr lang="en-GB" sz="1700" dirty="0" err="1"/>
              <a:t>en</a:t>
            </a:r>
            <a:r>
              <a:rPr lang="en-GB" sz="1700" dirty="0"/>
              <a:t> </a:t>
            </a:r>
            <a:r>
              <a:rPr lang="en-GB" sz="1700" dirty="0" err="1"/>
              <a:t>zwarte</a:t>
            </a:r>
            <a:r>
              <a:rPr lang="en-GB" sz="1700" dirty="0"/>
              <a:t> </a:t>
            </a:r>
            <a:r>
              <a:rPr lang="en-GB" sz="1700" dirty="0" err="1"/>
              <a:t>muziekstijlen</a:t>
            </a:r>
            <a:r>
              <a:rPr lang="en-GB" sz="1700" dirty="0"/>
              <a:t> </a:t>
            </a:r>
            <a:r>
              <a:rPr lang="en-GB" sz="1700" dirty="0" err="1"/>
              <a:t>zoals</a:t>
            </a:r>
            <a:r>
              <a:rPr lang="en-GB" sz="1700" dirty="0"/>
              <a:t> spirituals, </a:t>
            </a:r>
            <a:r>
              <a:rPr lang="en-GB" sz="1700" dirty="0" err="1"/>
              <a:t>worksongs</a:t>
            </a:r>
            <a:r>
              <a:rPr lang="en-GB" sz="1700" dirty="0"/>
              <a:t>, ragtime, blues, </a:t>
            </a:r>
            <a:r>
              <a:rPr lang="en-GB" sz="1700" dirty="0" err="1"/>
              <a:t>kerkmuziek</a:t>
            </a:r>
            <a:r>
              <a:rPr lang="en-GB" sz="1700" dirty="0"/>
              <a:t> </a:t>
            </a:r>
            <a:r>
              <a:rPr lang="en-GB" sz="1700" dirty="0" err="1"/>
              <a:t>en</a:t>
            </a:r>
            <a:r>
              <a:rPr lang="en-GB" sz="1700" dirty="0"/>
              <a:t> </a:t>
            </a:r>
            <a:r>
              <a:rPr lang="en-GB" sz="1700" dirty="0" err="1"/>
              <a:t>marsmuziek</a:t>
            </a:r>
            <a:r>
              <a:rPr lang="en-GB" sz="1700" dirty="0"/>
              <a:t>. De </a:t>
            </a:r>
            <a:r>
              <a:rPr lang="en-GB" sz="1700" dirty="0" err="1"/>
              <a:t>muziek</a:t>
            </a:r>
            <a:r>
              <a:rPr lang="en-GB" sz="1700" dirty="0"/>
              <a:t> </a:t>
            </a:r>
            <a:r>
              <a:rPr lang="en-GB" sz="1700" dirty="0" err="1"/>
              <a:t>wordt</a:t>
            </a:r>
            <a:r>
              <a:rPr lang="en-GB" sz="1700" dirty="0"/>
              <a:t> </a:t>
            </a:r>
            <a:r>
              <a:rPr lang="en-GB" sz="1700" dirty="0" err="1"/>
              <a:t>gekenmerkt</a:t>
            </a:r>
            <a:r>
              <a:rPr lang="en-GB" sz="1700" dirty="0"/>
              <a:t> door </a:t>
            </a:r>
            <a:r>
              <a:rPr lang="en-GB" sz="1700" dirty="0" err="1"/>
              <a:t>collectieve</a:t>
            </a:r>
            <a:r>
              <a:rPr lang="en-GB" sz="1700" dirty="0"/>
              <a:t> </a:t>
            </a:r>
            <a:r>
              <a:rPr lang="en-GB" sz="1700" dirty="0" err="1"/>
              <a:t>improvisatie</a:t>
            </a:r>
            <a:r>
              <a:rPr lang="en-GB" sz="1700" dirty="0"/>
              <a:t>. </a:t>
            </a:r>
          </a:p>
          <a:p>
            <a:r>
              <a:rPr lang="nl-NL" sz="3000" dirty="0"/>
              <a:t>Dixieland - </a:t>
            </a:r>
            <a:r>
              <a:rPr lang="nl-NL" sz="1800" dirty="0"/>
              <a:t>Jazzmuziek van orkesten waarin niet-zwarte muzikanten spelen, genoemd naar het (witte) orkest dat ooit de eerste jazzmuziek op de grammofoonplaat zette. Dixieland wordt gespeeld in vierkwartsmaat. De banjo, piano en slagwerk spelen meestal alle vier tellen van de maat. De basinstrumenten (contrabas of tuba, eventueel samen met de linkerhand van de piano) spelen afwisselend twee of vier tellen in de maat.</a:t>
            </a:r>
            <a:endParaRPr lang="en-GB" sz="1700" dirty="0"/>
          </a:p>
          <a:p>
            <a:endParaRPr lang="en-NL" sz="1700" dirty="0"/>
          </a:p>
        </p:txBody>
      </p:sp>
      <p:pic>
        <p:nvPicPr>
          <p:cNvPr id="4" name="Online Media 2" descr="Original Dixieland Jass Band - Livery Stable Blues (1917)">
            <a:hlinkClick r:id="" action="ppaction://media"/>
            <a:extLst>
              <a:ext uri="{FF2B5EF4-FFF2-40B4-BE49-F238E27FC236}">
                <a16:creationId xmlns:a16="http://schemas.microsoft.com/office/drawing/2014/main" id="{A8C1FD36-B57B-46A3-1BE3-A792F2B906B4}"/>
              </a:ext>
            </a:extLst>
          </p:cNvPr>
          <p:cNvPicPr>
            <a:picLocks noRot="1" noChangeAspect="1"/>
          </p:cNvPicPr>
          <p:nvPr>
            <a:videoFile r:link="rId1"/>
          </p:nvPr>
        </p:nvPicPr>
        <p:blipFill>
          <a:blip r:embed="rId3"/>
          <a:stretch>
            <a:fillRect/>
          </a:stretch>
        </p:blipFill>
        <p:spPr>
          <a:xfrm>
            <a:off x="3580482" y="3212663"/>
            <a:ext cx="5564723" cy="3144069"/>
          </a:xfrm>
          <a:prstGeom prst="rect">
            <a:avLst/>
          </a:prstGeom>
        </p:spPr>
      </p:pic>
    </p:spTree>
    <p:extLst>
      <p:ext uri="{BB962C8B-B14F-4D97-AF65-F5344CB8AC3E}">
        <p14:creationId xmlns:p14="http://schemas.microsoft.com/office/powerpoint/2010/main" val="355505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03131-E6AA-3FCA-829A-ADDD1DF7D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BF430-0955-8081-C7D4-446E3AB5E701}"/>
              </a:ext>
            </a:extLst>
          </p:cNvPr>
          <p:cNvSpPr>
            <a:spLocks noGrp="1"/>
          </p:cNvSpPr>
          <p:nvPr>
            <p:ph type="title"/>
          </p:nvPr>
        </p:nvSpPr>
        <p:spPr/>
        <p:txBody>
          <a:bodyPr/>
          <a:lstStyle/>
          <a:p>
            <a:r>
              <a:rPr lang="en-NL" dirty="0"/>
              <a:t>Chicago Style</a:t>
            </a:r>
          </a:p>
        </p:txBody>
      </p:sp>
      <p:sp>
        <p:nvSpPr>
          <p:cNvPr id="3" name="Content Placeholder 2">
            <a:extLst>
              <a:ext uri="{FF2B5EF4-FFF2-40B4-BE49-F238E27FC236}">
                <a16:creationId xmlns:a16="http://schemas.microsoft.com/office/drawing/2014/main" id="{AD051DAB-E279-3C51-64CD-691B552AF3A9}"/>
              </a:ext>
            </a:extLst>
          </p:cNvPr>
          <p:cNvSpPr>
            <a:spLocks noGrp="1"/>
          </p:cNvSpPr>
          <p:nvPr>
            <p:ph idx="1"/>
          </p:nvPr>
        </p:nvSpPr>
        <p:spPr>
          <a:xfrm>
            <a:off x="1371600" y="1619479"/>
            <a:ext cx="9601200" cy="4737253"/>
          </a:xfrm>
        </p:spPr>
        <p:txBody>
          <a:bodyPr>
            <a:normAutofit/>
          </a:bodyPr>
          <a:lstStyle/>
          <a:p>
            <a:r>
              <a:rPr lang="en-GB" dirty="0" err="1"/>
              <a:t>Jazzmuziek</a:t>
            </a:r>
            <a:r>
              <a:rPr lang="en-GB" dirty="0"/>
              <a:t> </a:t>
            </a:r>
            <a:r>
              <a:rPr lang="en-GB" dirty="0" err="1"/>
              <a:t>uit</a:t>
            </a:r>
            <a:r>
              <a:rPr lang="en-GB" dirty="0"/>
              <a:t> de </a:t>
            </a:r>
            <a:r>
              <a:rPr lang="en-GB" dirty="0" err="1"/>
              <a:t>jaren</a:t>
            </a:r>
            <a:r>
              <a:rPr lang="en-GB" dirty="0"/>
              <a:t> 20 </a:t>
            </a:r>
            <a:r>
              <a:rPr lang="en-GB" dirty="0" err="1"/>
              <a:t>waarin</a:t>
            </a:r>
            <a:r>
              <a:rPr lang="en-GB" dirty="0"/>
              <a:t> de </a:t>
            </a:r>
            <a:r>
              <a:rPr lang="en-GB" dirty="0" err="1"/>
              <a:t>gitaar</a:t>
            </a:r>
            <a:r>
              <a:rPr lang="en-GB" dirty="0"/>
              <a:t> </a:t>
            </a:r>
            <a:r>
              <a:rPr lang="en-GB" dirty="0" err="1"/>
              <a:t>en</a:t>
            </a:r>
            <a:r>
              <a:rPr lang="en-GB" dirty="0"/>
              <a:t> de </a:t>
            </a:r>
            <a:r>
              <a:rPr lang="en-GB" dirty="0" err="1"/>
              <a:t>contrabas</a:t>
            </a:r>
            <a:r>
              <a:rPr lang="en-GB" dirty="0"/>
              <a:t> </a:t>
            </a:r>
            <a:r>
              <a:rPr lang="en-GB" dirty="0" err="1"/>
              <a:t>belangrijke</a:t>
            </a:r>
            <a:r>
              <a:rPr lang="en-GB" dirty="0"/>
              <a:t> </a:t>
            </a:r>
            <a:r>
              <a:rPr lang="en-GB" dirty="0" err="1"/>
              <a:t>instrumenten</a:t>
            </a:r>
            <a:r>
              <a:rPr lang="en-GB" dirty="0"/>
              <a:t> </a:t>
            </a:r>
            <a:r>
              <a:rPr lang="en-GB" dirty="0" err="1"/>
              <a:t>zijn</a:t>
            </a:r>
            <a:r>
              <a:rPr lang="en-GB" dirty="0"/>
              <a:t>, </a:t>
            </a:r>
            <a:r>
              <a:rPr lang="en-GB" dirty="0" err="1"/>
              <a:t>naast</a:t>
            </a:r>
            <a:r>
              <a:rPr lang="en-GB" dirty="0"/>
              <a:t> drums, </a:t>
            </a:r>
            <a:r>
              <a:rPr lang="en-GB" dirty="0" err="1"/>
              <a:t>trompet</a:t>
            </a:r>
            <a:r>
              <a:rPr lang="en-GB" dirty="0"/>
              <a:t>, trombone </a:t>
            </a:r>
            <a:r>
              <a:rPr lang="en-GB" dirty="0" err="1"/>
              <a:t>en</a:t>
            </a:r>
            <a:r>
              <a:rPr lang="en-GB" dirty="0"/>
              <a:t> </a:t>
            </a:r>
            <a:r>
              <a:rPr lang="en-GB" dirty="0" err="1"/>
              <a:t>vleugel</a:t>
            </a:r>
            <a:r>
              <a:rPr lang="en-GB" dirty="0"/>
              <a:t>. De </a:t>
            </a:r>
            <a:r>
              <a:rPr lang="en-GB" dirty="0" err="1"/>
              <a:t>muzikanten</a:t>
            </a:r>
            <a:r>
              <a:rPr lang="en-GB" dirty="0"/>
              <a:t> </a:t>
            </a:r>
            <a:r>
              <a:rPr lang="en-GB" dirty="0" err="1"/>
              <a:t>hebben</a:t>
            </a:r>
            <a:r>
              <a:rPr lang="en-GB" dirty="0"/>
              <a:t> elk </a:t>
            </a:r>
            <a:r>
              <a:rPr lang="en-GB" dirty="0" err="1"/>
              <a:t>hun</a:t>
            </a:r>
            <a:r>
              <a:rPr lang="en-GB" dirty="0"/>
              <a:t> eigen solo-</a:t>
            </a:r>
            <a:r>
              <a:rPr lang="en-GB" dirty="0" err="1"/>
              <a:t>improvisaties</a:t>
            </a:r>
            <a:r>
              <a:rPr lang="en-GB" dirty="0"/>
              <a:t>.</a:t>
            </a:r>
            <a:endParaRPr lang="en-NL" dirty="0"/>
          </a:p>
        </p:txBody>
      </p:sp>
      <p:pic>
        <p:nvPicPr>
          <p:cNvPr id="5" name="Online Media 4" descr="LOUIS ARMSTRONG AND THE ALL STARS - BASIN STREET BLUES PART 2">
            <a:hlinkClick r:id="" action="ppaction://media"/>
            <a:extLst>
              <a:ext uri="{FF2B5EF4-FFF2-40B4-BE49-F238E27FC236}">
                <a16:creationId xmlns:a16="http://schemas.microsoft.com/office/drawing/2014/main" id="{57CF8EBF-7B25-2F00-27F7-7448E824563E}"/>
              </a:ext>
            </a:extLst>
          </p:cNvPr>
          <p:cNvPicPr>
            <a:picLocks noRot="1" noChangeAspect="1"/>
          </p:cNvPicPr>
          <p:nvPr>
            <a:videoFile r:link="rId1"/>
          </p:nvPr>
        </p:nvPicPr>
        <p:blipFill>
          <a:blip r:embed="rId3"/>
          <a:stretch>
            <a:fillRect/>
          </a:stretch>
        </p:blipFill>
        <p:spPr>
          <a:xfrm>
            <a:off x="4021156" y="3005411"/>
            <a:ext cx="4696284" cy="3522213"/>
          </a:xfrm>
          <a:prstGeom prst="rect">
            <a:avLst/>
          </a:prstGeom>
        </p:spPr>
      </p:pic>
    </p:spTree>
    <p:extLst>
      <p:ext uri="{BB962C8B-B14F-4D97-AF65-F5344CB8AC3E}">
        <p14:creationId xmlns:p14="http://schemas.microsoft.com/office/powerpoint/2010/main" val="11547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03131-E6AA-3FCA-829A-ADDD1DF7D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BF430-0955-8081-C7D4-446E3AB5E701}"/>
              </a:ext>
            </a:extLst>
          </p:cNvPr>
          <p:cNvSpPr>
            <a:spLocks noGrp="1"/>
          </p:cNvSpPr>
          <p:nvPr>
            <p:ph type="title"/>
          </p:nvPr>
        </p:nvSpPr>
        <p:spPr/>
        <p:txBody>
          <a:bodyPr/>
          <a:lstStyle/>
          <a:p>
            <a:r>
              <a:rPr lang="en-NL" dirty="0"/>
              <a:t>Muziek</a:t>
            </a:r>
          </a:p>
        </p:txBody>
      </p:sp>
      <p:sp>
        <p:nvSpPr>
          <p:cNvPr id="3" name="Content Placeholder 2">
            <a:extLst>
              <a:ext uri="{FF2B5EF4-FFF2-40B4-BE49-F238E27FC236}">
                <a16:creationId xmlns:a16="http://schemas.microsoft.com/office/drawing/2014/main" id="{AD051DAB-E279-3C51-64CD-691B552AF3A9}"/>
              </a:ext>
            </a:extLst>
          </p:cNvPr>
          <p:cNvSpPr>
            <a:spLocks noGrp="1"/>
          </p:cNvSpPr>
          <p:nvPr>
            <p:ph idx="1"/>
          </p:nvPr>
        </p:nvSpPr>
        <p:spPr>
          <a:xfrm>
            <a:off x="1371600" y="1619479"/>
            <a:ext cx="9601200" cy="4737253"/>
          </a:xfrm>
        </p:spPr>
        <p:txBody>
          <a:bodyPr>
            <a:normAutofit/>
          </a:bodyPr>
          <a:lstStyle/>
          <a:p>
            <a:r>
              <a:rPr lang="nl-NL" sz="3000" dirty="0"/>
              <a:t>Introductie van jazz in West-Europa tijdens de Eerste Wereldoorlog (1918)</a:t>
            </a:r>
            <a:endParaRPr lang="en-NL" sz="1700" dirty="0"/>
          </a:p>
        </p:txBody>
      </p:sp>
      <p:pic>
        <p:nvPicPr>
          <p:cNvPr id="4" name="Online Media 3" descr="Jim Europe's 369th Infantry '' Hellfighters '' Band MEMPHIS BLUES">
            <a:hlinkClick r:id="" action="ppaction://media"/>
            <a:extLst>
              <a:ext uri="{FF2B5EF4-FFF2-40B4-BE49-F238E27FC236}">
                <a16:creationId xmlns:a16="http://schemas.microsoft.com/office/drawing/2014/main" id="{EB2ADE7A-0DC6-4386-01E9-4B927B23DD61}"/>
              </a:ext>
            </a:extLst>
          </p:cNvPr>
          <p:cNvPicPr>
            <a:picLocks noRot="1" noChangeAspect="1"/>
          </p:cNvPicPr>
          <p:nvPr>
            <a:videoFile r:link="rId1"/>
          </p:nvPr>
        </p:nvPicPr>
        <p:blipFill>
          <a:blip r:embed="rId3"/>
          <a:stretch>
            <a:fillRect/>
          </a:stretch>
        </p:blipFill>
        <p:spPr>
          <a:xfrm>
            <a:off x="3747418" y="2833860"/>
            <a:ext cx="4697163" cy="3522872"/>
          </a:xfrm>
          <a:prstGeom prst="rect">
            <a:avLst/>
          </a:prstGeom>
        </p:spPr>
      </p:pic>
    </p:spTree>
    <p:extLst>
      <p:ext uri="{BB962C8B-B14F-4D97-AF65-F5344CB8AC3E}">
        <p14:creationId xmlns:p14="http://schemas.microsoft.com/office/powerpoint/2010/main" val="40330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03131-E6AA-3FCA-829A-ADDD1DF7D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BF430-0955-8081-C7D4-446E3AB5E701}"/>
              </a:ext>
            </a:extLst>
          </p:cNvPr>
          <p:cNvSpPr>
            <a:spLocks noGrp="1"/>
          </p:cNvSpPr>
          <p:nvPr>
            <p:ph type="title"/>
          </p:nvPr>
        </p:nvSpPr>
        <p:spPr/>
        <p:txBody>
          <a:bodyPr/>
          <a:lstStyle/>
          <a:p>
            <a:r>
              <a:rPr lang="en-NL" dirty="0"/>
              <a:t>Harlem Renaissance</a:t>
            </a:r>
          </a:p>
        </p:txBody>
      </p:sp>
      <p:sp>
        <p:nvSpPr>
          <p:cNvPr id="3" name="Content Placeholder 2">
            <a:extLst>
              <a:ext uri="{FF2B5EF4-FFF2-40B4-BE49-F238E27FC236}">
                <a16:creationId xmlns:a16="http://schemas.microsoft.com/office/drawing/2014/main" id="{AD051DAB-E279-3C51-64CD-691B552AF3A9}"/>
              </a:ext>
            </a:extLst>
          </p:cNvPr>
          <p:cNvSpPr>
            <a:spLocks noGrp="1"/>
          </p:cNvSpPr>
          <p:nvPr>
            <p:ph idx="1"/>
          </p:nvPr>
        </p:nvSpPr>
        <p:spPr>
          <a:xfrm>
            <a:off x="1371600" y="1619479"/>
            <a:ext cx="9601200" cy="4737253"/>
          </a:xfrm>
        </p:spPr>
        <p:txBody>
          <a:bodyPr>
            <a:normAutofit/>
          </a:bodyPr>
          <a:lstStyle/>
          <a:p>
            <a:r>
              <a:rPr lang="en-GB" dirty="0" err="1"/>
              <a:t>Culturele</a:t>
            </a:r>
            <a:r>
              <a:rPr lang="en-GB" dirty="0"/>
              <a:t> </a:t>
            </a:r>
            <a:r>
              <a:rPr lang="en-GB" dirty="0" err="1"/>
              <a:t>bloeiperiode</a:t>
            </a:r>
            <a:r>
              <a:rPr lang="en-GB" dirty="0"/>
              <a:t> </a:t>
            </a:r>
            <a:r>
              <a:rPr lang="en-GB" dirty="0" err="1"/>
              <a:t>en</a:t>
            </a:r>
            <a:r>
              <a:rPr lang="en-GB" dirty="0"/>
              <a:t> </a:t>
            </a:r>
            <a:r>
              <a:rPr lang="en-GB" dirty="0" err="1"/>
              <a:t>bewustwording</a:t>
            </a:r>
            <a:r>
              <a:rPr lang="en-GB" dirty="0"/>
              <a:t> van Afro-</a:t>
            </a:r>
            <a:r>
              <a:rPr lang="en-GB" dirty="0" err="1"/>
              <a:t>Amerikanen</a:t>
            </a:r>
            <a:r>
              <a:rPr lang="en-GB" dirty="0"/>
              <a:t> </a:t>
            </a:r>
            <a:r>
              <a:rPr lang="en-GB" dirty="0" err="1"/>
              <a:t>ontstaan</a:t>
            </a:r>
            <a:r>
              <a:rPr lang="en-GB" dirty="0"/>
              <a:t> in </a:t>
            </a:r>
            <a:r>
              <a:rPr lang="en-GB" dirty="0" err="1"/>
              <a:t>en</a:t>
            </a:r>
            <a:r>
              <a:rPr lang="en-GB" dirty="0"/>
              <a:t> </a:t>
            </a:r>
            <a:r>
              <a:rPr lang="en-GB" dirty="0" err="1"/>
              <a:t>rond</a:t>
            </a:r>
            <a:r>
              <a:rPr lang="en-GB" dirty="0"/>
              <a:t> Harlem, New York </a:t>
            </a:r>
            <a:r>
              <a:rPr lang="en-GB" dirty="0" err="1"/>
              <a:t>rond</a:t>
            </a:r>
            <a:r>
              <a:rPr lang="en-GB" dirty="0"/>
              <a:t> 1920. Een ‘Golden Age’ die </a:t>
            </a:r>
            <a:r>
              <a:rPr lang="en-GB" dirty="0" err="1"/>
              <a:t>duurt</a:t>
            </a:r>
            <a:r>
              <a:rPr lang="en-GB" dirty="0"/>
              <a:t> tot ca. 1932 </a:t>
            </a:r>
            <a:r>
              <a:rPr lang="en-GB" dirty="0" err="1"/>
              <a:t>en</a:t>
            </a:r>
            <a:r>
              <a:rPr lang="en-GB" dirty="0"/>
              <a:t> </a:t>
            </a:r>
            <a:r>
              <a:rPr lang="en-GB" dirty="0" err="1"/>
              <a:t>zich</a:t>
            </a:r>
            <a:r>
              <a:rPr lang="en-GB" dirty="0"/>
              <a:t> </a:t>
            </a:r>
            <a:r>
              <a:rPr lang="en-GB" dirty="0" err="1"/>
              <a:t>vooral</a:t>
            </a:r>
            <a:r>
              <a:rPr lang="en-GB" dirty="0"/>
              <a:t> </a:t>
            </a:r>
            <a:r>
              <a:rPr lang="en-GB" dirty="0" err="1"/>
              <a:t>manifesteert</a:t>
            </a:r>
            <a:r>
              <a:rPr lang="en-GB" dirty="0"/>
              <a:t> in </a:t>
            </a:r>
            <a:r>
              <a:rPr lang="en-GB" dirty="0" err="1"/>
              <a:t>literatuur</a:t>
            </a:r>
            <a:r>
              <a:rPr lang="en-GB" dirty="0"/>
              <a:t>, </a:t>
            </a:r>
            <a:r>
              <a:rPr lang="en-GB" dirty="0" err="1"/>
              <a:t>muziek</a:t>
            </a:r>
            <a:r>
              <a:rPr lang="en-GB" dirty="0"/>
              <a:t>, </a:t>
            </a:r>
            <a:r>
              <a:rPr lang="en-GB" dirty="0" err="1"/>
              <a:t>theater</a:t>
            </a:r>
            <a:r>
              <a:rPr lang="en-GB" dirty="0"/>
              <a:t> </a:t>
            </a:r>
            <a:r>
              <a:rPr lang="en-GB" dirty="0" err="1"/>
              <a:t>en</a:t>
            </a:r>
            <a:r>
              <a:rPr lang="en-GB" dirty="0"/>
              <a:t> </a:t>
            </a:r>
            <a:r>
              <a:rPr lang="en-GB" dirty="0" err="1"/>
              <a:t>beeldende</a:t>
            </a:r>
            <a:r>
              <a:rPr lang="en-GB" dirty="0"/>
              <a:t> kunst.</a:t>
            </a:r>
            <a:endParaRPr lang="en-NL" dirty="0"/>
          </a:p>
        </p:txBody>
      </p:sp>
      <p:pic>
        <p:nvPicPr>
          <p:cNvPr id="2050" name="Picture 2" descr="The Harlem Renaissance: Black Cultural Innovation Unleashed |  Libertarianism.org">
            <a:extLst>
              <a:ext uri="{FF2B5EF4-FFF2-40B4-BE49-F238E27FC236}">
                <a16:creationId xmlns:a16="http://schemas.microsoft.com/office/drawing/2014/main" id="{B758B441-F359-D6AE-B7D1-BBC005CA6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7" y="2882116"/>
            <a:ext cx="6905625" cy="360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542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03131-E6AA-3FCA-829A-ADDD1DF7D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BF430-0955-8081-C7D4-446E3AB5E701}"/>
              </a:ext>
            </a:extLst>
          </p:cNvPr>
          <p:cNvSpPr>
            <a:spLocks noGrp="1"/>
          </p:cNvSpPr>
          <p:nvPr>
            <p:ph type="title"/>
          </p:nvPr>
        </p:nvSpPr>
        <p:spPr/>
        <p:txBody>
          <a:bodyPr/>
          <a:lstStyle/>
          <a:p>
            <a:r>
              <a:rPr lang="en-NL" dirty="0"/>
              <a:t>Big Band</a:t>
            </a:r>
          </a:p>
        </p:txBody>
      </p:sp>
      <p:sp>
        <p:nvSpPr>
          <p:cNvPr id="3" name="Content Placeholder 2">
            <a:extLst>
              <a:ext uri="{FF2B5EF4-FFF2-40B4-BE49-F238E27FC236}">
                <a16:creationId xmlns:a16="http://schemas.microsoft.com/office/drawing/2014/main" id="{AD051DAB-E279-3C51-64CD-691B552AF3A9}"/>
              </a:ext>
            </a:extLst>
          </p:cNvPr>
          <p:cNvSpPr>
            <a:spLocks noGrp="1"/>
          </p:cNvSpPr>
          <p:nvPr>
            <p:ph idx="1"/>
          </p:nvPr>
        </p:nvSpPr>
        <p:spPr>
          <a:xfrm>
            <a:off x="1371600" y="1619479"/>
            <a:ext cx="9601200" cy="4737253"/>
          </a:xfrm>
        </p:spPr>
        <p:txBody>
          <a:bodyPr>
            <a:normAutofit/>
          </a:bodyPr>
          <a:lstStyle/>
          <a:p>
            <a:r>
              <a:rPr lang="en-GB" dirty="0"/>
              <a:t>Groot </a:t>
            </a:r>
            <a:r>
              <a:rPr lang="en-GB" dirty="0" err="1"/>
              <a:t>muziekensemble</a:t>
            </a:r>
            <a:r>
              <a:rPr lang="en-GB" dirty="0"/>
              <a:t> </a:t>
            </a:r>
            <a:r>
              <a:rPr lang="en-GB" dirty="0" err="1"/>
              <a:t>bestaande</a:t>
            </a:r>
            <a:r>
              <a:rPr lang="en-GB" dirty="0"/>
              <a:t> </a:t>
            </a:r>
            <a:r>
              <a:rPr lang="en-GB" dirty="0" err="1"/>
              <a:t>uit</a:t>
            </a:r>
            <a:r>
              <a:rPr lang="en-GB" dirty="0"/>
              <a:t> 12 tot 25 </a:t>
            </a:r>
            <a:r>
              <a:rPr lang="en-GB" dirty="0" err="1"/>
              <a:t>muzikanten</a:t>
            </a:r>
            <a:r>
              <a:rPr lang="en-GB" dirty="0"/>
              <a:t>, </a:t>
            </a:r>
            <a:r>
              <a:rPr lang="en-GB" dirty="0" err="1"/>
              <a:t>vooral</a:t>
            </a:r>
            <a:r>
              <a:rPr lang="en-GB" dirty="0"/>
              <a:t> </a:t>
            </a:r>
            <a:r>
              <a:rPr lang="en-GB" dirty="0" err="1"/>
              <a:t>geassocieerd</a:t>
            </a:r>
            <a:r>
              <a:rPr lang="en-GB" dirty="0"/>
              <a:t> met jazz. </a:t>
            </a:r>
            <a:r>
              <a:rPr lang="en-GB" dirty="0" err="1"/>
              <a:t>Populair</a:t>
            </a:r>
            <a:r>
              <a:rPr lang="en-GB" dirty="0"/>
              <a:t> </a:t>
            </a:r>
            <a:r>
              <a:rPr lang="en-GB" dirty="0" err="1"/>
              <a:t>tussen</a:t>
            </a:r>
            <a:r>
              <a:rPr lang="en-GB" dirty="0"/>
              <a:t> 1930 </a:t>
            </a:r>
            <a:r>
              <a:rPr lang="en-GB" dirty="0" err="1"/>
              <a:t>en</a:t>
            </a:r>
            <a:r>
              <a:rPr lang="en-GB" dirty="0"/>
              <a:t> 1950, de </a:t>
            </a:r>
            <a:r>
              <a:rPr lang="en-GB" dirty="0" err="1"/>
              <a:t>jaren</a:t>
            </a:r>
            <a:r>
              <a:rPr lang="en-GB" dirty="0"/>
              <a:t> van de swing. </a:t>
            </a:r>
            <a:r>
              <a:rPr lang="en-GB" dirty="0" err="1"/>
              <a:t>Belangrijke</a:t>
            </a:r>
            <a:r>
              <a:rPr lang="en-GB" dirty="0"/>
              <a:t> </a:t>
            </a:r>
            <a:r>
              <a:rPr lang="en-GB" dirty="0" err="1"/>
              <a:t>instrumenten</a:t>
            </a:r>
            <a:r>
              <a:rPr lang="en-GB" dirty="0"/>
              <a:t> </a:t>
            </a:r>
            <a:r>
              <a:rPr lang="en-GB" dirty="0" err="1"/>
              <a:t>voor</a:t>
            </a:r>
            <a:r>
              <a:rPr lang="en-GB" dirty="0"/>
              <a:t> de </a:t>
            </a:r>
            <a:r>
              <a:rPr lang="en-GB" dirty="0" err="1"/>
              <a:t>bigband</a:t>
            </a:r>
            <a:r>
              <a:rPr lang="en-GB" dirty="0"/>
              <a:t> </a:t>
            </a:r>
            <a:r>
              <a:rPr lang="en-GB" dirty="0" err="1"/>
              <a:t>zijn</a:t>
            </a:r>
            <a:r>
              <a:rPr lang="en-GB" dirty="0"/>
              <a:t> </a:t>
            </a:r>
            <a:r>
              <a:rPr lang="en-GB" dirty="0" err="1"/>
              <a:t>saxofoons</a:t>
            </a:r>
            <a:r>
              <a:rPr lang="en-GB" dirty="0"/>
              <a:t>, </a:t>
            </a:r>
            <a:r>
              <a:rPr lang="en-GB" dirty="0" err="1"/>
              <a:t>trompetten</a:t>
            </a:r>
            <a:r>
              <a:rPr lang="en-GB" dirty="0"/>
              <a:t>, trombones </a:t>
            </a:r>
            <a:r>
              <a:rPr lang="en-GB" dirty="0" err="1"/>
              <a:t>en</a:t>
            </a:r>
            <a:r>
              <a:rPr lang="en-GB" dirty="0"/>
              <a:t> </a:t>
            </a:r>
            <a:r>
              <a:rPr lang="en-GB" dirty="0" err="1"/>
              <a:t>een</a:t>
            </a:r>
            <a:r>
              <a:rPr lang="en-GB" dirty="0"/>
              <a:t> </a:t>
            </a:r>
            <a:r>
              <a:rPr lang="en-GB" dirty="0" err="1"/>
              <a:t>ritmesectie</a:t>
            </a:r>
            <a:r>
              <a:rPr lang="en-GB" dirty="0"/>
              <a:t>.</a:t>
            </a:r>
            <a:endParaRPr lang="en-NL" dirty="0"/>
          </a:p>
        </p:txBody>
      </p:sp>
      <p:pic>
        <p:nvPicPr>
          <p:cNvPr id="6" name="Online Media 5" descr="Glenn Miller - In The Mood | Colorized (1941) 4K">
            <a:hlinkClick r:id="" action="ppaction://media"/>
            <a:extLst>
              <a:ext uri="{FF2B5EF4-FFF2-40B4-BE49-F238E27FC236}">
                <a16:creationId xmlns:a16="http://schemas.microsoft.com/office/drawing/2014/main" id="{A9DF97E1-1925-D32B-9251-05B197468174}"/>
              </a:ext>
            </a:extLst>
          </p:cNvPr>
          <p:cNvPicPr>
            <a:picLocks noRot="1" noChangeAspect="1"/>
          </p:cNvPicPr>
          <p:nvPr>
            <a:videoFile r:link="rId1"/>
          </p:nvPr>
        </p:nvPicPr>
        <p:blipFill>
          <a:blip r:embed="rId3"/>
          <a:stretch>
            <a:fillRect/>
          </a:stretch>
        </p:blipFill>
        <p:spPr>
          <a:xfrm>
            <a:off x="3602463" y="2616427"/>
            <a:ext cx="4987073" cy="3740305"/>
          </a:xfrm>
          <a:prstGeom prst="rect">
            <a:avLst/>
          </a:prstGeom>
        </p:spPr>
      </p:pic>
    </p:spTree>
    <p:extLst>
      <p:ext uri="{BB962C8B-B14F-4D97-AF65-F5344CB8AC3E}">
        <p14:creationId xmlns:p14="http://schemas.microsoft.com/office/powerpoint/2010/main" val="1384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03131-E6AA-3FCA-829A-ADDD1DF7D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BF430-0955-8081-C7D4-446E3AB5E701}"/>
              </a:ext>
            </a:extLst>
          </p:cNvPr>
          <p:cNvSpPr>
            <a:spLocks noGrp="1"/>
          </p:cNvSpPr>
          <p:nvPr>
            <p:ph type="title"/>
          </p:nvPr>
        </p:nvSpPr>
        <p:spPr/>
        <p:txBody>
          <a:bodyPr/>
          <a:lstStyle/>
          <a:p>
            <a:r>
              <a:rPr lang="en-NL" dirty="0"/>
              <a:t>Swing</a:t>
            </a:r>
          </a:p>
        </p:txBody>
      </p:sp>
      <p:sp>
        <p:nvSpPr>
          <p:cNvPr id="3" name="Content Placeholder 2">
            <a:extLst>
              <a:ext uri="{FF2B5EF4-FFF2-40B4-BE49-F238E27FC236}">
                <a16:creationId xmlns:a16="http://schemas.microsoft.com/office/drawing/2014/main" id="{AD051DAB-E279-3C51-64CD-691B552AF3A9}"/>
              </a:ext>
            </a:extLst>
          </p:cNvPr>
          <p:cNvSpPr>
            <a:spLocks noGrp="1"/>
          </p:cNvSpPr>
          <p:nvPr>
            <p:ph idx="1"/>
          </p:nvPr>
        </p:nvSpPr>
        <p:spPr>
          <a:xfrm>
            <a:off x="1371600" y="1619479"/>
            <a:ext cx="9601200" cy="4737253"/>
          </a:xfrm>
        </p:spPr>
        <p:txBody>
          <a:bodyPr>
            <a:normAutofit/>
          </a:bodyPr>
          <a:lstStyle/>
          <a:p>
            <a:r>
              <a:rPr lang="en-GB" dirty="0" err="1"/>
              <a:t>Jazzvorm</a:t>
            </a:r>
            <a:r>
              <a:rPr lang="en-GB" dirty="0"/>
              <a:t> die </a:t>
            </a:r>
            <a:r>
              <a:rPr lang="en-GB" dirty="0" err="1"/>
              <a:t>zeer</a:t>
            </a:r>
            <a:r>
              <a:rPr lang="en-GB" dirty="0"/>
              <a:t> </a:t>
            </a:r>
            <a:r>
              <a:rPr lang="en-GB" dirty="0" err="1"/>
              <a:t>populair</a:t>
            </a:r>
            <a:r>
              <a:rPr lang="en-GB" dirty="0"/>
              <a:t> is van 1930 tot 1950. Swing is </a:t>
            </a:r>
            <a:r>
              <a:rPr lang="en-GB" dirty="0" err="1"/>
              <a:t>dansmuziek</a:t>
            </a:r>
            <a:r>
              <a:rPr lang="en-GB" dirty="0"/>
              <a:t> die </a:t>
            </a:r>
            <a:r>
              <a:rPr lang="en-GB" dirty="0" err="1"/>
              <a:t>wordt</a:t>
            </a:r>
            <a:r>
              <a:rPr lang="en-GB" dirty="0"/>
              <a:t> </a:t>
            </a:r>
            <a:r>
              <a:rPr lang="en-GB" dirty="0" err="1"/>
              <a:t>uitgevoerd</a:t>
            </a:r>
            <a:r>
              <a:rPr lang="en-GB" dirty="0"/>
              <a:t> door </a:t>
            </a:r>
            <a:r>
              <a:rPr lang="en-GB" dirty="0" err="1"/>
              <a:t>grote</a:t>
            </a:r>
            <a:r>
              <a:rPr lang="en-GB" dirty="0"/>
              <a:t> </a:t>
            </a:r>
            <a:r>
              <a:rPr lang="en-GB" dirty="0" err="1"/>
              <a:t>orkesten</a:t>
            </a:r>
            <a:r>
              <a:rPr lang="en-GB" dirty="0"/>
              <a:t> (</a:t>
            </a:r>
            <a:r>
              <a:rPr lang="en-GB" dirty="0" err="1"/>
              <a:t>bigbands</a:t>
            </a:r>
            <a:r>
              <a:rPr lang="en-GB" dirty="0"/>
              <a:t>), </a:t>
            </a:r>
            <a:r>
              <a:rPr lang="en-GB" dirty="0" err="1"/>
              <a:t>eventueel</a:t>
            </a:r>
            <a:r>
              <a:rPr lang="en-GB" dirty="0"/>
              <a:t> </a:t>
            </a:r>
            <a:r>
              <a:rPr lang="en-GB" dirty="0" err="1"/>
              <a:t>aangevuld</a:t>
            </a:r>
            <a:r>
              <a:rPr lang="en-GB" dirty="0"/>
              <a:t> met </a:t>
            </a:r>
            <a:r>
              <a:rPr lang="en-GB" dirty="0" err="1"/>
              <a:t>een</a:t>
            </a:r>
            <a:r>
              <a:rPr lang="en-GB" dirty="0"/>
              <a:t> </a:t>
            </a:r>
            <a:r>
              <a:rPr lang="en-GB" dirty="0" err="1"/>
              <a:t>zanger</a:t>
            </a:r>
            <a:r>
              <a:rPr lang="en-GB" dirty="0"/>
              <a:t> of </a:t>
            </a:r>
            <a:r>
              <a:rPr lang="en-GB" dirty="0" err="1"/>
              <a:t>zangeres</a:t>
            </a:r>
            <a:r>
              <a:rPr lang="en-GB" dirty="0"/>
              <a:t>. Het </a:t>
            </a:r>
            <a:r>
              <a:rPr lang="en-GB" dirty="0" err="1"/>
              <a:t>woord</a:t>
            </a:r>
            <a:r>
              <a:rPr lang="en-GB" dirty="0"/>
              <a:t> swing </a:t>
            </a:r>
            <a:r>
              <a:rPr lang="en-GB" dirty="0" err="1"/>
              <a:t>wordt</a:t>
            </a:r>
            <a:r>
              <a:rPr lang="en-GB" dirty="0"/>
              <a:t> </a:t>
            </a:r>
            <a:r>
              <a:rPr lang="en-GB" dirty="0" err="1"/>
              <a:t>ook</a:t>
            </a:r>
            <a:r>
              <a:rPr lang="en-GB" dirty="0"/>
              <a:t> </a:t>
            </a:r>
            <a:r>
              <a:rPr lang="en-GB" dirty="0" err="1"/>
              <a:t>wel</a:t>
            </a:r>
            <a:r>
              <a:rPr lang="en-GB" dirty="0"/>
              <a:t> </a:t>
            </a:r>
            <a:r>
              <a:rPr lang="en-GB" dirty="0" err="1"/>
              <a:t>gebruikt</a:t>
            </a:r>
            <a:r>
              <a:rPr lang="en-GB" dirty="0"/>
              <a:t> </a:t>
            </a:r>
            <a:r>
              <a:rPr lang="en-GB" dirty="0" err="1"/>
              <a:t>als</a:t>
            </a:r>
            <a:r>
              <a:rPr lang="en-GB" dirty="0"/>
              <a:t> </a:t>
            </a:r>
            <a:r>
              <a:rPr lang="en-GB" dirty="0" err="1"/>
              <a:t>werkwoord</a:t>
            </a:r>
            <a:r>
              <a:rPr lang="en-GB" dirty="0"/>
              <a:t> </a:t>
            </a:r>
            <a:r>
              <a:rPr lang="en-GB" dirty="0" err="1"/>
              <a:t>voor</a:t>
            </a:r>
            <a:r>
              <a:rPr lang="en-GB" dirty="0"/>
              <a:t> alle </a:t>
            </a:r>
            <a:r>
              <a:rPr lang="en-GB" dirty="0" err="1"/>
              <a:t>muziek</a:t>
            </a:r>
            <a:r>
              <a:rPr lang="en-GB" dirty="0"/>
              <a:t> die </a:t>
            </a:r>
            <a:r>
              <a:rPr lang="en-GB" dirty="0" err="1"/>
              <a:t>dansbaar</a:t>
            </a:r>
            <a:r>
              <a:rPr lang="en-GB" dirty="0"/>
              <a:t> </a:t>
            </a:r>
            <a:r>
              <a:rPr lang="en-GB" dirty="0" err="1"/>
              <a:t>klinkt</a:t>
            </a:r>
            <a:r>
              <a:rPr lang="en-GB" dirty="0"/>
              <a:t>.</a:t>
            </a:r>
            <a:endParaRPr lang="en-NL" dirty="0"/>
          </a:p>
        </p:txBody>
      </p:sp>
      <p:pic>
        <p:nvPicPr>
          <p:cNvPr id="4" name="Online Media 3" descr="Duke Ellington - It don't mean a thing (1943)">
            <a:hlinkClick r:id="" action="ppaction://media"/>
            <a:extLst>
              <a:ext uri="{FF2B5EF4-FFF2-40B4-BE49-F238E27FC236}">
                <a16:creationId xmlns:a16="http://schemas.microsoft.com/office/drawing/2014/main" id="{EC6FAFC8-8D87-2458-40AA-0213F403494C}"/>
              </a:ext>
            </a:extLst>
          </p:cNvPr>
          <p:cNvPicPr>
            <a:picLocks noRot="1" noChangeAspect="1"/>
          </p:cNvPicPr>
          <p:nvPr>
            <a:videoFile r:link="rId1"/>
          </p:nvPr>
        </p:nvPicPr>
        <p:blipFill>
          <a:blip r:embed="rId3"/>
          <a:stretch>
            <a:fillRect/>
          </a:stretch>
        </p:blipFill>
        <p:spPr>
          <a:xfrm>
            <a:off x="3823629" y="2833876"/>
            <a:ext cx="4697141" cy="3522856"/>
          </a:xfrm>
          <a:prstGeom prst="rect">
            <a:avLst/>
          </a:prstGeom>
        </p:spPr>
      </p:pic>
    </p:spTree>
    <p:extLst>
      <p:ext uri="{BB962C8B-B14F-4D97-AF65-F5344CB8AC3E}">
        <p14:creationId xmlns:p14="http://schemas.microsoft.com/office/powerpoint/2010/main" val="4783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5B69C-79E6-F6C9-1C75-68B277DA7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AF3BA-5C03-F52A-1103-67C0C9919A8F}"/>
              </a:ext>
            </a:extLst>
          </p:cNvPr>
          <p:cNvSpPr>
            <a:spLocks noGrp="1"/>
          </p:cNvSpPr>
          <p:nvPr>
            <p:ph type="title"/>
          </p:nvPr>
        </p:nvSpPr>
        <p:spPr/>
        <p:txBody>
          <a:bodyPr/>
          <a:lstStyle/>
          <a:p>
            <a:r>
              <a:rPr lang="en-NL" dirty="0"/>
              <a:t>Muziek</a:t>
            </a:r>
          </a:p>
        </p:txBody>
      </p:sp>
      <p:pic>
        <p:nvPicPr>
          <p:cNvPr id="6" name="Online Media 5" descr="Ballet Mécanique (1924, 2K Digitally Restored, With Score by George Antheil)">
            <a:hlinkClick r:id="" action="ppaction://media"/>
            <a:extLst>
              <a:ext uri="{FF2B5EF4-FFF2-40B4-BE49-F238E27FC236}">
                <a16:creationId xmlns:a16="http://schemas.microsoft.com/office/drawing/2014/main" id="{28B160BF-A8C7-7115-458A-073172323AA8}"/>
              </a:ext>
            </a:extLst>
          </p:cNvPr>
          <p:cNvPicPr>
            <a:picLocks noRot="1" noChangeAspect="1"/>
          </p:cNvPicPr>
          <p:nvPr>
            <a:videoFile r:link="rId1"/>
          </p:nvPr>
        </p:nvPicPr>
        <p:blipFill>
          <a:blip r:embed="rId3"/>
          <a:stretch>
            <a:fillRect/>
          </a:stretch>
        </p:blipFill>
        <p:spPr>
          <a:xfrm>
            <a:off x="3714750" y="375047"/>
            <a:ext cx="7977187" cy="5982891"/>
          </a:xfrm>
          <a:prstGeom prst="rect">
            <a:avLst/>
          </a:prstGeom>
        </p:spPr>
      </p:pic>
      <p:sp>
        <p:nvSpPr>
          <p:cNvPr id="7" name="TextBox 6">
            <a:extLst>
              <a:ext uri="{FF2B5EF4-FFF2-40B4-BE49-F238E27FC236}">
                <a16:creationId xmlns:a16="http://schemas.microsoft.com/office/drawing/2014/main" id="{C7F9D62A-2A0B-DBF9-B4DD-1E0A8D41F1C8}"/>
              </a:ext>
            </a:extLst>
          </p:cNvPr>
          <p:cNvSpPr txBox="1"/>
          <p:nvPr/>
        </p:nvSpPr>
        <p:spPr>
          <a:xfrm>
            <a:off x="1013553" y="3105834"/>
            <a:ext cx="2598275" cy="646331"/>
          </a:xfrm>
          <a:prstGeom prst="rect">
            <a:avLst/>
          </a:prstGeom>
          <a:noFill/>
        </p:spPr>
        <p:txBody>
          <a:bodyPr wrap="none" rtlCol="0">
            <a:spAutoFit/>
          </a:bodyPr>
          <a:lstStyle/>
          <a:p>
            <a:r>
              <a:rPr lang="en-NL" dirty="0"/>
              <a:t>Ballet Mécanique (1924)</a:t>
            </a:r>
          </a:p>
          <a:p>
            <a:r>
              <a:rPr lang="en-NL" dirty="0"/>
              <a:t>George Antheil</a:t>
            </a:r>
          </a:p>
        </p:txBody>
      </p:sp>
    </p:spTree>
    <p:extLst>
      <p:ext uri="{BB962C8B-B14F-4D97-AF65-F5344CB8AC3E}">
        <p14:creationId xmlns:p14="http://schemas.microsoft.com/office/powerpoint/2010/main" val="30030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0FC27-DDD2-C963-F897-5E2951910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59944-3619-7883-4A1A-0CC5F2E9BE04}"/>
              </a:ext>
            </a:extLst>
          </p:cNvPr>
          <p:cNvSpPr>
            <a:spLocks noGrp="1"/>
          </p:cNvSpPr>
          <p:nvPr>
            <p:ph type="title"/>
          </p:nvPr>
        </p:nvSpPr>
        <p:spPr/>
        <p:txBody>
          <a:bodyPr/>
          <a:lstStyle/>
          <a:p>
            <a:r>
              <a:rPr lang="en-NL" dirty="0"/>
              <a:t>Muziek</a:t>
            </a:r>
          </a:p>
        </p:txBody>
      </p:sp>
      <p:sp>
        <p:nvSpPr>
          <p:cNvPr id="3" name="Content Placeholder 2">
            <a:extLst>
              <a:ext uri="{FF2B5EF4-FFF2-40B4-BE49-F238E27FC236}">
                <a16:creationId xmlns:a16="http://schemas.microsoft.com/office/drawing/2014/main" id="{DB09A9B7-5124-67E0-F23C-6AE6F81CA107}"/>
              </a:ext>
            </a:extLst>
          </p:cNvPr>
          <p:cNvSpPr>
            <a:spLocks noGrp="1"/>
          </p:cNvSpPr>
          <p:nvPr>
            <p:ph idx="1"/>
          </p:nvPr>
        </p:nvSpPr>
        <p:spPr/>
        <p:txBody>
          <a:bodyPr>
            <a:normAutofit/>
          </a:bodyPr>
          <a:lstStyle/>
          <a:p>
            <a:r>
              <a:rPr lang="en-NL" sz="3200" dirty="0"/>
              <a:t>Ballet Mécanique (1924) - Fernand Léger</a:t>
            </a:r>
          </a:p>
          <a:p>
            <a:r>
              <a:rPr lang="en-NL" sz="3200" dirty="0"/>
              <a:t>Kubistische film</a:t>
            </a:r>
          </a:p>
          <a:p>
            <a:r>
              <a:rPr lang="en-NL" sz="3200" dirty="0"/>
              <a:t>Pianola </a:t>
            </a:r>
            <a:r>
              <a:rPr lang="en-NL" sz="3200" dirty="0">
                <a:sym typeface="Wingdings" pitchFamily="2" charset="2"/>
              </a:rPr>
              <a:t> Grammofoonplaat</a:t>
            </a:r>
          </a:p>
          <a:p>
            <a:r>
              <a:rPr lang="en-NL" sz="3200" dirty="0">
                <a:sym typeface="Wingdings" pitchFamily="2" charset="2"/>
              </a:rPr>
              <a:t>George Antheil</a:t>
            </a:r>
          </a:p>
          <a:p>
            <a:r>
              <a:rPr lang="en-NL" sz="3200" dirty="0">
                <a:sym typeface="Wingdings" pitchFamily="2" charset="2"/>
              </a:rPr>
              <a:t>DADA</a:t>
            </a:r>
          </a:p>
          <a:p>
            <a:endParaRPr lang="en-NL" dirty="0"/>
          </a:p>
          <a:p>
            <a:endParaRPr lang="en-NL" dirty="0"/>
          </a:p>
        </p:txBody>
      </p:sp>
      <p:pic>
        <p:nvPicPr>
          <p:cNvPr id="1026" name="Picture 2" descr="Player piano - Wikipedia">
            <a:extLst>
              <a:ext uri="{FF2B5EF4-FFF2-40B4-BE49-F238E27FC236}">
                <a16:creationId xmlns:a16="http://schemas.microsoft.com/office/drawing/2014/main" id="{3281758E-4B48-0998-0690-B7E354DFE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825" y="34290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5B69C-79E6-F6C9-1C75-68B277DA7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AF3BA-5C03-F52A-1103-67C0C9919A8F}"/>
              </a:ext>
            </a:extLst>
          </p:cNvPr>
          <p:cNvSpPr>
            <a:spLocks noGrp="1"/>
          </p:cNvSpPr>
          <p:nvPr>
            <p:ph type="title"/>
          </p:nvPr>
        </p:nvSpPr>
        <p:spPr/>
        <p:txBody>
          <a:bodyPr/>
          <a:lstStyle/>
          <a:p>
            <a:r>
              <a:rPr lang="en-NL" dirty="0"/>
              <a:t>Muziek</a:t>
            </a:r>
          </a:p>
        </p:txBody>
      </p:sp>
      <p:sp>
        <p:nvSpPr>
          <p:cNvPr id="7" name="TextBox 6">
            <a:extLst>
              <a:ext uri="{FF2B5EF4-FFF2-40B4-BE49-F238E27FC236}">
                <a16:creationId xmlns:a16="http://schemas.microsoft.com/office/drawing/2014/main" id="{C7F9D62A-2A0B-DBF9-B4DD-1E0A8D41F1C8}"/>
              </a:ext>
            </a:extLst>
          </p:cNvPr>
          <p:cNvSpPr txBox="1"/>
          <p:nvPr/>
        </p:nvSpPr>
        <p:spPr>
          <a:xfrm>
            <a:off x="1021226" y="3105834"/>
            <a:ext cx="1910523" cy="646331"/>
          </a:xfrm>
          <a:prstGeom prst="rect">
            <a:avLst/>
          </a:prstGeom>
          <a:noFill/>
        </p:spPr>
        <p:txBody>
          <a:bodyPr wrap="none" rtlCol="0">
            <a:spAutoFit/>
          </a:bodyPr>
          <a:lstStyle/>
          <a:p>
            <a:r>
              <a:rPr lang="en-NL" dirty="0"/>
              <a:t>Erwartung (1909)</a:t>
            </a:r>
          </a:p>
          <a:p>
            <a:r>
              <a:rPr lang="en-NL" dirty="0"/>
              <a:t>Arnold Schönberg</a:t>
            </a:r>
          </a:p>
        </p:txBody>
      </p:sp>
      <p:pic>
        <p:nvPicPr>
          <p:cNvPr id="3" name="Online Media 2" descr="Jessye Norman｜Arnold Schönberg “Erwartung”">
            <a:hlinkClick r:id="" action="ppaction://media"/>
            <a:extLst>
              <a:ext uri="{FF2B5EF4-FFF2-40B4-BE49-F238E27FC236}">
                <a16:creationId xmlns:a16="http://schemas.microsoft.com/office/drawing/2014/main" id="{21B78851-C31D-B936-E434-32DD3BFA3B4D}"/>
              </a:ext>
            </a:extLst>
          </p:cNvPr>
          <p:cNvPicPr>
            <a:picLocks noRot="1" noChangeAspect="1"/>
          </p:cNvPicPr>
          <p:nvPr>
            <a:videoFile r:link="rId1"/>
          </p:nvPr>
        </p:nvPicPr>
        <p:blipFill>
          <a:blip r:embed="rId3"/>
          <a:stretch>
            <a:fillRect/>
          </a:stretch>
        </p:blipFill>
        <p:spPr>
          <a:xfrm>
            <a:off x="3090863" y="1428750"/>
            <a:ext cx="8872537" cy="5012984"/>
          </a:xfrm>
          <a:prstGeom prst="rect">
            <a:avLst/>
          </a:prstGeom>
        </p:spPr>
      </p:pic>
    </p:spTree>
    <p:extLst>
      <p:ext uri="{BB962C8B-B14F-4D97-AF65-F5344CB8AC3E}">
        <p14:creationId xmlns:p14="http://schemas.microsoft.com/office/powerpoint/2010/main" val="51688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E91E-68A5-FB74-2C39-6B70CA38B468}"/>
              </a:ext>
            </a:extLst>
          </p:cNvPr>
          <p:cNvSpPr>
            <a:spLocks noGrp="1"/>
          </p:cNvSpPr>
          <p:nvPr>
            <p:ph type="title"/>
          </p:nvPr>
        </p:nvSpPr>
        <p:spPr/>
        <p:txBody>
          <a:bodyPr/>
          <a:lstStyle/>
          <a:p>
            <a:r>
              <a:rPr lang="en-NL" dirty="0"/>
              <a:t>Muziek</a:t>
            </a:r>
          </a:p>
        </p:txBody>
      </p:sp>
      <p:sp>
        <p:nvSpPr>
          <p:cNvPr id="3" name="Content Placeholder 2">
            <a:extLst>
              <a:ext uri="{FF2B5EF4-FFF2-40B4-BE49-F238E27FC236}">
                <a16:creationId xmlns:a16="http://schemas.microsoft.com/office/drawing/2014/main" id="{834478D2-7C86-80D3-19C7-03D530F3833E}"/>
              </a:ext>
            </a:extLst>
          </p:cNvPr>
          <p:cNvSpPr>
            <a:spLocks noGrp="1"/>
          </p:cNvSpPr>
          <p:nvPr>
            <p:ph idx="1"/>
          </p:nvPr>
        </p:nvSpPr>
        <p:spPr/>
        <p:txBody>
          <a:bodyPr>
            <a:normAutofit lnSpcReduction="10000"/>
          </a:bodyPr>
          <a:lstStyle/>
          <a:p>
            <a:r>
              <a:rPr lang="en-GB" sz="3200" dirty="0" err="1"/>
              <a:t>Erwartung</a:t>
            </a:r>
            <a:r>
              <a:rPr lang="en-GB" sz="3200" dirty="0"/>
              <a:t> (1909) - Arnold Schönberg</a:t>
            </a:r>
          </a:p>
          <a:p>
            <a:r>
              <a:rPr lang="en-NL" sz="3200" dirty="0"/>
              <a:t>Libretto</a:t>
            </a:r>
          </a:p>
          <a:p>
            <a:r>
              <a:rPr lang="en-NL" sz="3200" dirty="0"/>
              <a:t>Hallucinaties</a:t>
            </a:r>
          </a:p>
          <a:p>
            <a:r>
              <a:rPr lang="en-NL" sz="3200" dirty="0"/>
              <a:t>Expressionisme</a:t>
            </a:r>
          </a:p>
          <a:p>
            <a:r>
              <a:rPr lang="en-GB" sz="3200" dirty="0"/>
              <a:t>O</a:t>
            </a:r>
            <a:r>
              <a:rPr lang="en-NL" sz="3200" dirty="0"/>
              <a:t>ngrijpbare compositie</a:t>
            </a:r>
          </a:p>
          <a:p>
            <a:r>
              <a:rPr lang="en-GB" sz="3200" dirty="0"/>
              <a:t>A</a:t>
            </a:r>
            <a:r>
              <a:rPr lang="en-NL" sz="3200" dirty="0"/>
              <a:t>tonale muziek</a:t>
            </a:r>
            <a:endParaRPr lang="en-NL" dirty="0"/>
          </a:p>
          <a:p>
            <a:endParaRPr lang="en-NL" dirty="0"/>
          </a:p>
        </p:txBody>
      </p:sp>
    </p:spTree>
    <p:extLst>
      <p:ext uri="{BB962C8B-B14F-4D97-AF65-F5344CB8AC3E}">
        <p14:creationId xmlns:p14="http://schemas.microsoft.com/office/powerpoint/2010/main" val="407308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5B69C-79E6-F6C9-1C75-68B277DA7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AF3BA-5C03-F52A-1103-67C0C9919A8F}"/>
              </a:ext>
            </a:extLst>
          </p:cNvPr>
          <p:cNvSpPr>
            <a:spLocks noGrp="1"/>
          </p:cNvSpPr>
          <p:nvPr>
            <p:ph type="title"/>
          </p:nvPr>
        </p:nvSpPr>
        <p:spPr/>
        <p:txBody>
          <a:bodyPr/>
          <a:lstStyle/>
          <a:p>
            <a:r>
              <a:rPr lang="en-NL" dirty="0"/>
              <a:t>Muziek</a:t>
            </a:r>
          </a:p>
        </p:txBody>
      </p:sp>
      <p:sp>
        <p:nvSpPr>
          <p:cNvPr id="7" name="TextBox 6">
            <a:extLst>
              <a:ext uri="{FF2B5EF4-FFF2-40B4-BE49-F238E27FC236}">
                <a16:creationId xmlns:a16="http://schemas.microsoft.com/office/drawing/2014/main" id="{C7F9D62A-2A0B-DBF9-B4DD-1E0A8D41F1C8}"/>
              </a:ext>
            </a:extLst>
          </p:cNvPr>
          <p:cNvSpPr txBox="1"/>
          <p:nvPr/>
        </p:nvSpPr>
        <p:spPr>
          <a:xfrm>
            <a:off x="1021227" y="3105834"/>
            <a:ext cx="1920278" cy="1200329"/>
          </a:xfrm>
          <a:prstGeom prst="rect">
            <a:avLst/>
          </a:prstGeom>
          <a:noFill/>
        </p:spPr>
        <p:txBody>
          <a:bodyPr wrap="square" rtlCol="0">
            <a:spAutoFit/>
          </a:bodyPr>
          <a:lstStyle/>
          <a:p>
            <a:r>
              <a:rPr lang="en-GB" dirty="0"/>
              <a:t>Op. 23 Nr. 5: Walzer (1923)</a:t>
            </a:r>
          </a:p>
          <a:p>
            <a:endParaRPr lang="en-NL" dirty="0"/>
          </a:p>
          <a:p>
            <a:r>
              <a:rPr lang="en-NL" dirty="0"/>
              <a:t>Arnold Schönberg</a:t>
            </a:r>
          </a:p>
        </p:txBody>
      </p:sp>
      <p:pic>
        <p:nvPicPr>
          <p:cNvPr id="4" name="Online Media 3" descr="Arnold Schönberg, Op. 23 Nr. 5: Walzer (1923)">
            <a:hlinkClick r:id="" action="ppaction://media"/>
            <a:extLst>
              <a:ext uri="{FF2B5EF4-FFF2-40B4-BE49-F238E27FC236}">
                <a16:creationId xmlns:a16="http://schemas.microsoft.com/office/drawing/2014/main" id="{7D7954ED-0A06-FCE9-0600-004DE2CCD544}"/>
              </a:ext>
            </a:extLst>
          </p:cNvPr>
          <p:cNvPicPr>
            <a:picLocks noRot="1" noChangeAspect="1"/>
          </p:cNvPicPr>
          <p:nvPr>
            <a:videoFile r:link="rId1"/>
          </p:nvPr>
        </p:nvPicPr>
        <p:blipFill>
          <a:blip r:embed="rId3"/>
          <a:stretch>
            <a:fillRect/>
          </a:stretch>
        </p:blipFill>
        <p:spPr>
          <a:xfrm>
            <a:off x="3257087" y="1485901"/>
            <a:ext cx="8744413" cy="4940594"/>
          </a:xfrm>
          <a:prstGeom prst="rect">
            <a:avLst/>
          </a:prstGeom>
        </p:spPr>
      </p:pic>
    </p:spTree>
    <p:extLst>
      <p:ext uri="{BB962C8B-B14F-4D97-AF65-F5344CB8AC3E}">
        <p14:creationId xmlns:p14="http://schemas.microsoft.com/office/powerpoint/2010/main" val="24854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57C56-DB60-681B-3B25-18DC98839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0DED1-C5AC-67FF-AE6D-3ADB28B101E0}"/>
              </a:ext>
            </a:extLst>
          </p:cNvPr>
          <p:cNvSpPr>
            <a:spLocks noGrp="1"/>
          </p:cNvSpPr>
          <p:nvPr>
            <p:ph type="title"/>
          </p:nvPr>
        </p:nvSpPr>
        <p:spPr/>
        <p:txBody>
          <a:bodyPr/>
          <a:lstStyle/>
          <a:p>
            <a:r>
              <a:rPr lang="en-NL" dirty="0"/>
              <a:t>Muziek</a:t>
            </a:r>
          </a:p>
        </p:txBody>
      </p:sp>
      <p:sp>
        <p:nvSpPr>
          <p:cNvPr id="3" name="Content Placeholder 2">
            <a:extLst>
              <a:ext uri="{FF2B5EF4-FFF2-40B4-BE49-F238E27FC236}">
                <a16:creationId xmlns:a16="http://schemas.microsoft.com/office/drawing/2014/main" id="{17A5A9FA-F451-CC7B-489A-1D49745B8EA4}"/>
              </a:ext>
            </a:extLst>
          </p:cNvPr>
          <p:cNvSpPr>
            <a:spLocks noGrp="1"/>
          </p:cNvSpPr>
          <p:nvPr>
            <p:ph idx="1"/>
          </p:nvPr>
        </p:nvSpPr>
        <p:spPr/>
        <p:txBody>
          <a:bodyPr>
            <a:normAutofit fontScale="92500" lnSpcReduction="20000"/>
          </a:bodyPr>
          <a:lstStyle/>
          <a:p>
            <a:r>
              <a:rPr lang="en-GB" sz="3200" dirty="0"/>
              <a:t>Arnold Schönberg, Op. 23 Nr. 5: Walzer (1923)</a:t>
            </a:r>
          </a:p>
          <a:p>
            <a:r>
              <a:rPr lang="en-NL" sz="3200" dirty="0"/>
              <a:t>Twaalftoonsmuziek</a:t>
            </a:r>
          </a:p>
          <a:p>
            <a:r>
              <a:rPr lang="en-NL" sz="3200" dirty="0"/>
              <a:t>Dodecafonie </a:t>
            </a:r>
          </a:p>
          <a:p>
            <a:r>
              <a:rPr lang="en-NL" sz="3200" dirty="0"/>
              <a:t>(muzikaal democratisch idealisme)</a:t>
            </a:r>
          </a:p>
          <a:p>
            <a:r>
              <a:rPr lang="en-NL" sz="3200" dirty="0"/>
              <a:t>Atonaal</a:t>
            </a:r>
          </a:p>
          <a:p>
            <a:r>
              <a:rPr lang="nl-NL" sz="3200" dirty="0"/>
              <a:t>Abstract</a:t>
            </a:r>
            <a:endParaRPr lang="en-NL" sz="3200" dirty="0"/>
          </a:p>
          <a:p>
            <a:r>
              <a:rPr lang="nl-NL" sz="3200" dirty="0"/>
              <a:t>Accent op </a:t>
            </a:r>
            <a:r>
              <a:rPr lang="nl-NL" sz="3200" u="sng" dirty="0"/>
              <a:t>vorm</a:t>
            </a:r>
            <a:r>
              <a:rPr lang="nl-NL" sz="3200" dirty="0"/>
              <a:t> boven </a:t>
            </a:r>
            <a:r>
              <a:rPr lang="nl-NL" sz="3200" u="sng" dirty="0"/>
              <a:t>inhoud</a:t>
            </a:r>
            <a:endParaRPr lang="en-NL" u="sng" dirty="0"/>
          </a:p>
          <a:p>
            <a:endParaRPr lang="en-NL" dirty="0"/>
          </a:p>
        </p:txBody>
      </p:sp>
      <p:pic>
        <p:nvPicPr>
          <p:cNvPr id="2050" name="Picture 2" descr="Dodecafonie - Wikipedia">
            <a:extLst>
              <a:ext uri="{FF2B5EF4-FFF2-40B4-BE49-F238E27FC236}">
                <a16:creationId xmlns:a16="http://schemas.microsoft.com/office/drawing/2014/main" id="{609975ED-D537-25BC-8FE8-BC244A214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892" y="2934582"/>
            <a:ext cx="3953996" cy="369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4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9151-F620-0B7A-3D01-1BC5EACB116B}"/>
              </a:ext>
            </a:extLst>
          </p:cNvPr>
          <p:cNvSpPr>
            <a:spLocks noGrp="1"/>
          </p:cNvSpPr>
          <p:nvPr>
            <p:ph type="title"/>
          </p:nvPr>
        </p:nvSpPr>
        <p:spPr/>
        <p:txBody>
          <a:bodyPr/>
          <a:lstStyle/>
          <a:p>
            <a:r>
              <a:rPr lang="en-NL" dirty="0"/>
              <a:t>New Orleans 1900</a:t>
            </a:r>
          </a:p>
        </p:txBody>
      </p:sp>
      <p:pic>
        <p:nvPicPr>
          <p:cNvPr id="1026" name="Picture 2">
            <a:extLst>
              <a:ext uri="{FF2B5EF4-FFF2-40B4-BE49-F238E27FC236}">
                <a16:creationId xmlns:a16="http://schemas.microsoft.com/office/drawing/2014/main" id="{9BD8B27D-55A0-A88B-0549-36E300B49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956" y="1428750"/>
            <a:ext cx="6653213" cy="500468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descr="A map of the united states with a road sign&#10;&#10;AI-generated content may be incorrect.">
            <a:extLst>
              <a:ext uri="{FF2B5EF4-FFF2-40B4-BE49-F238E27FC236}">
                <a16:creationId xmlns:a16="http://schemas.microsoft.com/office/drawing/2014/main" id="{ECB2AD0D-F63E-4375-0FAB-150B05CBDE20}"/>
              </a:ext>
            </a:extLst>
          </p:cNvPr>
          <p:cNvPicPr>
            <a:picLocks noGrp="1" noChangeAspect="1"/>
          </p:cNvPicPr>
          <p:nvPr>
            <p:ph idx="1"/>
          </p:nvPr>
        </p:nvPicPr>
        <p:blipFill>
          <a:blip r:embed="rId3"/>
          <a:stretch>
            <a:fillRect/>
          </a:stretch>
        </p:blipFill>
        <p:spPr>
          <a:xfrm>
            <a:off x="1113821" y="2381752"/>
            <a:ext cx="3666610" cy="2685792"/>
          </a:xfrm>
        </p:spPr>
      </p:pic>
    </p:spTree>
    <p:extLst>
      <p:ext uri="{BB962C8B-B14F-4D97-AF65-F5344CB8AC3E}">
        <p14:creationId xmlns:p14="http://schemas.microsoft.com/office/powerpoint/2010/main" val="106806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5B69C-79E6-F6C9-1C75-68B277DA7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AF3BA-5C03-F52A-1103-67C0C9919A8F}"/>
              </a:ext>
            </a:extLst>
          </p:cNvPr>
          <p:cNvSpPr>
            <a:spLocks noGrp="1"/>
          </p:cNvSpPr>
          <p:nvPr>
            <p:ph type="title"/>
          </p:nvPr>
        </p:nvSpPr>
        <p:spPr/>
        <p:txBody>
          <a:bodyPr/>
          <a:lstStyle/>
          <a:p>
            <a:r>
              <a:rPr lang="en-NL" dirty="0"/>
              <a:t>Muziek</a:t>
            </a:r>
          </a:p>
        </p:txBody>
      </p:sp>
      <p:sp>
        <p:nvSpPr>
          <p:cNvPr id="7" name="TextBox 6">
            <a:extLst>
              <a:ext uri="{FF2B5EF4-FFF2-40B4-BE49-F238E27FC236}">
                <a16:creationId xmlns:a16="http://schemas.microsoft.com/office/drawing/2014/main" id="{C7F9D62A-2A0B-DBF9-B4DD-1E0A8D41F1C8}"/>
              </a:ext>
            </a:extLst>
          </p:cNvPr>
          <p:cNvSpPr txBox="1"/>
          <p:nvPr/>
        </p:nvSpPr>
        <p:spPr>
          <a:xfrm>
            <a:off x="1021226" y="3105834"/>
            <a:ext cx="2294411" cy="646331"/>
          </a:xfrm>
          <a:prstGeom prst="rect">
            <a:avLst/>
          </a:prstGeom>
          <a:noFill/>
        </p:spPr>
        <p:txBody>
          <a:bodyPr wrap="none" rtlCol="0">
            <a:spAutoFit/>
          </a:bodyPr>
          <a:lstStyle/>
          <a:p>
            <a:r>
              <a:rPr lang="en-NL" dirty="0"/>
              <a:t>St Louis Blues (1929)</a:t>
            </a:r>
          </a:p>
          <a:p>
            <a:r>
              <a:rPr lang="en-NL" dirty="0"/>
              <a:t>Bessie Smith</a:t>
            </a:r>
          </a:p>
        </p:txBody>
      </p:sp>
      <p:pic>
        <p:nvPicPr>
          <p:cNvPr id="4" name="Online Media 3" descr="Bessie Smith - St.Louis Blues (1929)">
            <a:hlinkClick r:id="" action="ppaction://media"/>
            <a:extLst>
              <a:ext uri="{FF2B5EF4-FFF2-40B4-BE49-F238E27FC236}">
                <a16:creationId xmlns:a16="http://schemas.microsoft.com/office/drawing/2014/main" id="{9E5EAE9C-04A3-DED2-0C68-8B51EA10EA7B}"/>
              </a:ext>
            </a:extLst>
          </p:cNvPr>
          <p:cNvPicPr>
            <a:picLocks noRot="1" noChangeAspect="1"/>
          </p:cNvPicPr>
          <p:nvPr>
            <a:videoFile r:link="rId1"/>
          </p:nvPr>
        </p:nvPicPr>
        <p:blipFill>
          <a:blip r:embed="rId3"/>
          <a:stretch>
            <a:fillRect/>
          </a:stretch>
        </p:blipFill>
        <p:spPr>
          <a:xfrm>
            <a:off x="3346754" y="1520328"/>
            <a:ext cx="8397226" cy="4744433"/>
          </a:xfrm>
          <a:prstGeom prst="rect">
            <a:avLst/>
          </a:prstGeom>
        </p:spPr>
      </p:pic>
    </p:spTree>
    <p:extLst>
      <p:ext uri="{BB962C8B-B14F-4D97-AF65-F5344CB8AC3E}">
        <p14:creationId xmlns:p14="http://schemas.microsoft.com/office/powerpoint/2010/main" val="297891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65</TotalTime>
  <Words>558</Words>
  <Application>Microsoft Macintosh PowerPoint</Application>
  <PresentationFormat>Widescreen</PresentationFormat>
  <Paragraphs>57</Paragraphs>
  <Slides>19</Slides>
  <Notes>0</Notes>
  <HiddenSlides>0</HiddenSlides>
  <MMClips>13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Franklin Gothic Book</vt:lpstr>
      <vt:lpstr>Wingdings</vt:lpstr>
      <vt:lpstr>Crop</vt:lpstr>
      <vt:lpstr>Cultuur van het Moderne</vt:lpstr>
      <vt:lpstr>Muziek</vt:lpstr>
      <vt:lpstr>Muziek</vt:lpstr>
      <vt:lpstr>Muziek</vt:lpstr>
      <vt:lpstr>Muziek</vt:lpstr>
      <vt:lpstr>Muziek</vt:lpstr>
      <vt:lpstr>Muziek</vt:lpstr>
      <vt:lpstr>New Orleans 1900</vt:lpstr>
      <vt:lpstr>Muziek</vt:lpstr>
      <vt:lpstr>Worksongs</vt:lpstr>
      <vt:lpstr>Spirituals</vt:lpstr>
      <vt:lpstr>Blues</vt:lpstr>
      <vt:lpstr>Ragtime</vt:lpstr>
      <vt:lpstr>PowerPoint Presentation</vt:lpstr>
      <vt:lpstr>Chicago Style</vt:lpstr>
      <vt:lpstr>Muziek</vt:lpstr>
      <vt:lpstr>Harlem Renaissance</vt:lpstr>
      <vt:lpstr>Big Band</vt:lpstr>
      <vt:lpstr>Swing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Jansen</dc:creator>
  <cp:lastModifiedBy>Thomas Jansen</cp:lastModifiedBy>
  <cp:revision>2</cp:revision>
  <dcterms:created xsi:type="dcterms:W3CDTF">2025-04-08T13:41:47Z</dcterms:created>
  <dcterms:modified xsi:type="dcterms:W3CDTF">2025-06-03T10:27:23Z</dcterms:modified>
</cp:coreProperties>
</file>